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charts/chart10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</p:sldIdLst>
  <p:sldSz cx="9144000" cy="6858000" type="screen4x3"/>
  <p:notesSz cx="6808788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34587" autoAdjust="0"/>
    <p:restoredTop sz="92914" autoAdjust="0"/>
  </p:normalViewPr>
  <p:slideViewPr>
    <p:cSldViewPr>
      <p:cViewPr>
        <p:scale>
          <a:sx n="98" d="100"/>
          <a:sy n="98" d="100"/>
        </p:scale>
        <p:origin x="-1008" y="1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0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5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6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7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8.xlsx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9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0420756820670717E-2"/>
          <c:y val="3.4769946196454411E-2"/>
          <c:w val="0.86548692010411543"/>
          <c:h val="0.8106385004840799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spPr>
            <a:solidFill>
              <a:schemeClr val="tx2">
                <a:lumMod val="60000"/>
                <a:lumOff val="40000"/>
              </a:schemeClr>
            </a:solidFill>
          </c:spPr>
          <c:invertIfNegative val="0"/>
          <c:dPt>
            <c:idx val="10"/>
            <c:invertIfNegative val="0"/>
            <c:bubble3D val="0"/>
            <c:spPr>
              <a:solidFill>
                <a:schemeClr val="tx2">
                  <a:lumMod val="60000"/>
                  <a:lumOff val="40000"/>
                </a:schemeClr>
              </a:solidFill>
              <a:ln w="12628">
                <a:prstDash val="lgDash"/>
              </a:ln>
            </c:spPr>
          </c:dPt>
          <c:dLbls>
            <c:dLbl>
              <c:idx val="5"/>
              <c:layout>
                <c:manualLayout>
                  <c:x val="-1.2598177196354398E-2"/>
                  <c:y val="5.0391320732263767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1"/>
              <c:layout>
                <c:manualLayout>
                  <c:x val="3.2310177705978582E-3"/>
                  <c:y val="1.574803149606299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4"/>
              <c:delete val="1"/>
            </c:dLbl>
            <c:txPr>
              <a:bodyPr/>
              <a:lstStyle/>
              <a:p>
                <a:pPr>
                  <a:defRPr sz="1047" b="1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Лист1!$A$2:$A$16</c:f>
              <c:numCache>
                <c:formatCode>General</c:formatCode>
                <c:ptCount val="15"/>
                <c:pt idx="0">
                  <c:v>2005</c:v>
                </c:pt>
                <c:pt idx="1">
                  <c:v>2006</c:v>
                </c:pt>
                <c:pt idx="2">
                  <c:v>2007</c:v>
                </c:pt>
                <c:pt idx="3">
                  <c:v>2008</c:v>
                </c:pt>
                <c:pt idx="4">
                  <c:v>2009</c:v>
                </c:pt>
                <c:pt idx="5">
                  <c:v>2010</c:v>
                </c:pt>
                <c:pt idx="6">
                  <c:v>2011</c:v>
                </c:pt>
                <c:pt idx="7">
                  <c:v>2012</c:v>
                </c:pt>
                <c:pt idx="8">
                  <c:v>2013</c:v>
                </c:pt>
                <c:pt idx="9">
                  <c:v>2014</c:v>
                </c:pt>
                <c:pt idx="10">
                  <c:v>2015</c:v>
                </c:pt>
                <c:pt idx="11">
                  <c:v>2016</c:v>
                </c:pt>
                <c:pt idx="12">
                  <c:v>2017</c:v>
                </c:pt>
                <c:pt idx="13">
                  <c:v>2018</c:v>
                </c:pt>
                <c:pt idx="14">
                  <c:v>2019</c:v>
                </c:pt>
              </c:numCache>
            </c:numRef>
          </c:cat>
          <c:val>
            <c:numRef>
              <c:f>Лист1!$B$2:$B$16</c:f>
              <c:numCache>
                <c:formatCode>General</c:formatCode>
                <c:ptCount val="15"/>
                <c:pt idx="0">
                  <c:v>3.4</c:v>
                </c:pt>
                <c:pt idx="1">
                  <c:v>3.9</c:v>
                </c:pt>
                <c:pt idx="2">
                  <c:v>4.0999999999999996</c:v>
                </c:pt>
                <c:pt idx="3">
                  <c:v>2.4</c:v>
                </c:pt>
                <c:pt idx="4">
                  <c:v>2.4</c:v>
                </c:pt>
                <c:pt idx="5">
                  <c:v>3</c:v>
                </c:pt>
                <c:pt idx="6">
                  <c:v>3.8</c:v>
                </c:pt>
                <c:pt idx="7">
                  <c:v>3.4</c:v>
                </c:pt>
                <c:pt idx="8">
                  <c:v>2.6</c:v>
                </c:pt>
                <c:pt idx="9">
                  <c:v>3.6</c:v>
                </c:pt>
                <c:pt idx="10">
                  <c:v>3.9</c:v>
                </c:pt>
                <c:pt idx="11">
                  <c:v>3.8</c:v>
                </c:pt>
                <c:pt idx="12" formatCode="#,##0.0">
                  <c:v>4.9067713444553487</c:v>
                </c:pt>
                <c:pt idx="13" formatCode="#,##0.0">
                  <c:v>2.7223230490018149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77617152"/>
        <c:axId val="66354496"/>
      </c:barChart>
      <c:lineChart>
        <c:grouping val="stacked"/>
        <c:varyColors val="0"/>
        <c:ser>
          <c:idx val="1"/>
          <c:order val="1"/>
          <c:tx>
            <c:strRef>
              <c:f>Лист1!$C$1</c:f>
              <c:strCache>
                <c:ptCount val="1"/>
                <c:pt idx="0">
                  <c:v>Ряд 3</c:v>
                </c:pt>
              </c:strCache>
            </c:strRef>
          </c:tx>
          <c:spPr>
            <a:ln>
              <a:solidFill>
                <a:srgbClr val="FF0000"/>
              </a:solidFill>
            </a:ln>
          </c:spPr>
          <c:marker>
            <c:symbol val="none"/>
          </c:marker>
          <c:dPt>
            <c:idx val="3"/>
            <c:bubble3D val="0"/>
            <c:spPr>
              <a:ln>
                <a:noFill/>
              </a:ln>
            </c:spPr>
          </c:dPt>
          <c:dLbls>
            <c:dLbl>
              <c:idx val="0"/>
              <c:delete val="1"/>
            </c:dLbl>
            <c:dLbl>
              <c:idx val="1"/>
              <c:delete val="1"/>
            </c:dLbl>
            <c:dLbl>
              <c:idx val="2"/>
              <c:delete val="1"/>
            </c:dLbl>
            <c:dLbl>
              <c:idx val="3"/>
              <c:delete val="1"/>
            </c:dLbl>
            <c:dLbl>
              <c:idx val="4"/>
              <c:delete val="1"/>
            </c:dLbl>
            <c:dLbl>
              <c:idx val="5"/>
              <c:delete val="1"/>
            </c:dLbl>
            <c:dLbl>
              <c:idx val="6"/>
              <c:delete val="1"/>
            </c:dLbl>
            <c:dLbl>
              <c:idx val="7"/>
              <c:delete val="1"/>
            </c:dLbl>
            <c:dLbl>
              <c:idx val="8"/>
              <c:delete val="1"/>
            </c:dLbl>
            <c:dLbl>
              <c:idx val="9"/>
              <c:delete val="1"/>
            </c:dLbl>
            <c:dLbl>
              <c:idx val="10"/>
              <c:layout>
                <c:manualLayout>
                  <c:x val="-5.4927302100161564E-2"/>
                  <c:y val="-4.1994750656167971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997" b="1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Лист1!$A$2:$A$16</c:f>
              <c:numCache>
                <c:formatCode>General</c:formatCode>
                <c:ptCount val="15"/>
                <c:pt idx="0">
                  <c:v>2005</c:v>
                </c:pt>
                <c:pt idx="1">
                  <c:v>2006</c:v>
                </c:pt>
                <c:pt idx="2">
                  <c:v>2007</c:v>
                </c:pt>
                <c:pt idx="3">
                  <c:v>2008</c:v>
                </c:pt>
                <c:pt idx="4">
                  <c:v>2009</c:v>
                </c:pt>
                <c:pt idx="5">
                  <c:v>2010</c:v>
                </c:pt>
                <c:pt idx="6">
                  <c:v>2011</c:v>
                </c:pt>
                <c:pt idx="7">
                  <c:v>2012</c:v>
                </c:pt>
                <c:pt idx="8">
                  <c:v>2013</c:v>
                </c:pt>
                <c:pt idx="9">
                  <c:v>2014</c:v>
                </c:pt>
                <c:pt idx="10">
                  <c:v>2015</c:v>
                </c:pt>
                <c:pt idx="11">
                  <c:v>2016</c:v>
                </c:pt>
                <c:pt idx="12">
                  <c:v>2017</c:v>
                </c:pt>
                <c:pt idx="13">
                  <c:v>2018</c:v>
                </c:pt>
                <c:pt idx="14">
                  <c:v>2019</c:v>
                </c:pt>
              </c:numCache>
            </c:numRef>
          </c:cat>
          <c:val>
            <c:numRef>
              <c:f>Лист1!$C$2:$C$16</c:f>
              <c:numCache>
                <c:formatCode>General</c:formatCode>
                <c:ptCount val="15"/>
                <c:pt idx="3" formatCode="0.0">
                  <c:v>3.7999999999999994</c:v>
                </c:pt>
                <c:pt idx="4" formatCode="0.0">
                  <c:v>3.4666666666666668</c:v>
                </c:pt>
                <c:pt idx="5" formatCode="0.0">
                  <c:v>2.9666666666666668</c:v>
                </c:pt>
                <c:pt idx="6" formatCode="0.0">
                  <c:v>2.6</c:v>
                </c:pt>
                <c:pt idx="7" formatCode="0.0">
                  <c:v>3.0666666666666664</c:v>
                </c:pt>
                <c:pt idx="8" formatCode="0.0">
                  <c:v>3.4</c:v>
                </c:pt>
                <c:pt idx="9" formatCode="0.0">
                  <c:v>3.2666666666666662</c:v>
                </c:pt>
                <c:pt idx="10" formatCode="0.0">
                  <c:v>3.1999999999999997</c:v>
                </c:pt>
                <c:pt idx="11" formatCode="0.0">
                  <c:v>3.3666666666666667</c:v>
                </c:pt>
                <c:pt idx="12" formatCode="0.0">
                  <c:v>3.7666666666666671</c:v>
                </c:pt>
                <c:pt idx="13" formatCode="0.0">
                  <c:v>4.2022571148184493</c:v>
                </c:pt>
                <c:pt idx="14" formatCode="0.0">
                  <c:v>3.8096981311523876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77617152"/>
        <c:axId val="66354496"/>
      </c:lineChart>
      <c:catAx>
        <c:axId val="7761715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000"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66354496"/>
        <c:crosses val="autoZero"/>
        <c:auto val="1"/>
        <c:lblAlgn val="ctr"/>
        <c:lblOffset val="100"/>
        <c:noMultiLvlLbl val="0"/>
      </c:catAx>
      <c:valAx>
        <c:axId val="66354496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094"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77617152"/>
        <c:crosses val="autoZero"/>
        <c:crossBetween val="between"/>
      </c:valAx>
      <c:spPr>
        <a:noFill/>
        <a:ln w="25377">
          <a:noFill/>
        </a:ln>
      </c:spPr>
    </c:plotArea>
    <c:plotVisOnly val="1"/>
    <c:dispBlanksAs val="zero"/>
    <c:showDLblsOverMax val="0"/>
  </c:chart>
  <c:txPr>
    <a:bodyPr/>
    <a:lstStyle/>
    <a:p>
      <a:pPr>
        <a:defRPr sz="1788"/>
      </a:pPr>
      <a:endParaRPr lang="ru-RU"/>
    </a:p>
  </c:txPr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8.7643044619422586E-2"/>
          <c:y val="3.4769828834367987E-2"/>
          <c:w val="0.86548692010411543"/>
          <c:h val="0.8106385004840780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invertIfNegative val="0"/>
          <c:dLbls>
            <c:dLbl>
              <c:idx val="1"/>
              <c:layout>
                <c:manualLayout>
                  <c:x val="-3.1494516482295869E-3"/>
                  <c:y val="5.0391226371672988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0"/>
                  <c:y val="2.0156490548669196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3.1494516482295869E-3"/>
                  <c:y val="3.0234735823004049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0"/>
                  <c:y val="2.5195613185836591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8"/>
              <c:layout>
                <c:manualLayout>
                  <c:x val="6.298903296459153E-3"/>
                  <c:y val="1.5117367911501874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1"/>
              <c:delete val="1"/>
            </c:dLbl>
            <c:txPr>
              <a:bodyPr/>
              <a:lstStyle/>
              <a:p>
                <a:pPr>
                  <a:defRPr sz="1000" b="1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Лист1!$A$2:$A$13</c:f>
              <c:numCache>
                <c:formatCode>General</c:formatCode>
                <c:ptCount val="12"/>
                <c:pt idx="0">
                  <c:v>2008</c:v>
                </c:pt>
                <c:pt idx="1">
                  <c:v>2009</c:v>
                </c:pt>
                <c:pt idx="2">
                  <c:v>2010</c:v>
                </c:pt>
                <c:pt idx="3">
                  <c:v>2011</c:v>
                </c:pt>
                <c:pt idx="4">
                  <c:v>2012</c:v>
                </c:pt>
                <c:pt idx="5">
                  <c:v>2013</c:v>
                </c:pt>
                <c:pt idx="6">
                  <c:v>2014</c:v>
                </c:pt>
                <c:pt idx="7">
                  <c:v>2015</c:v>
                </c:pt>
                <c:pt idx="8">
                  <c:v>2016</c:v>
                </c:pt>
                <c:pt idx="9">
                  <c:v>2017</c:v>
                </c:pt>
                <c:pt idx="10">
                  <c:v>2018</c:v>
                </c:pt>
                <c:pt idx="11">
                  <c:v>2019</c:v>
                </c:pt>
              </c:numCache>
            </c:numRef>
          </c:cat>
          <c:val>
            <c:numRef>
              <c:f>Лист1!$B$2:$B$13</c:f>
              <c:numCache>
                <c:formatCode>General</c:formatCode>
                <c:ptCount val="12"/>
                <c:pt idx="0">
                  <c:v>0.5</c:v>
                </c:pt>
                <c:pt idx="1">
                  <c:v>65.8</c:v>
                </c:pt>
                <c:pt idx="2">
                  <c:v>0.4</c:v>
                </c:pt>
                <c:pt idx="3">
                  <c:v>13</c:v>
                </c:pt>
                <c:pt idx="4">
                  <c:v>4.0999999999999996</c:v>
                </c:pt>
                <c:pt idx="5">
                  <c:v>5.0999999999999996</c:v>
                </c:pt>
                <c:pt idx="6">
                  <c:v>2.5</c:v>
                </c:pt>
                <c:pt idx="7">
                  <c:v>10.1</c:v>
                </c:pt>
                <c:pt idx="8">
                  <c:v>1.4</c:v>
                </c:pt>
                <c:pt idx="9" formatCode="#,##0.0">
                  <c:v>9.1488372093023251</c:v>
                </c:pt>
                <c:pt idx="10" formatCode="#,##0.0">
                  <c:v>11.320833333333333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40305152"/>
        <c:axId val="40255488"/>
      </c:barChart>
      <c:lineChart>
        <c:grouping val="stacked"/>
        <c:varyColors val="0"/>
        <c:ser>
          <c:idx val="1"/>
          <c:order val="1"/>
          <c:tx>
            <c:strRef>
              <c:f>Лист1!$C$1</c:f>
              <c:strCache>
                <c:ptCount val="1"/>
                <c:pt idx="0">
                  <c:v>Ряд 2</c:v>
                </c:pt>
              </c:strCache>
            </c:strRef>
          </c:tx>
          <c:marker>
            <c:symbol val="none"/>
          </c:marker>
          <c:dLbls>
            <c:dLbl>
              <c:idx val="0"/>
              <c:delete val="1"/>
            </c:dLbl>
            <c:dLbl>
              <c:idx val="1"/>
              <c:delete val="1"/>
            </c:dLbl>
            <c:dLbl>
              <c:idx val="3"/>
              <c:layout>
                <c:manualLayout>
                  <c:x val="-5.0925337632079971E-17"/>
                  <c:y val="3.526448362720403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5.5555555555554534E-3"/>
                  <c:y val="-9.0680100755667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0"/>
                  <c:y val="-4.53400503778337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"/>
              <c:layout>
                <c:manualLayout>
                  <c:x val="-1.0185067526415994E-16"/>
                  <c:y val="-5.541561712846356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8"/>
              <c:layout>
                <c:manualLayout>
                  <c:x val="-1.0185067526415994E-16"/>
                  <c:y val="-3.526448362720412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9"/>
              <c:layout>
                <c:manualLayout>
                  <c:x val="-1.0185067526415994E-16"/>
                  <c:y val="-7.55667506297230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0"/>
              <c:layout>
                <c:manualLayout>
                  <c:x val="-6.2992125984252046E-3"/>
                  <c:y val="-4.5340050377833764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1"/>
              <c:layout>
                <c:manualLayout>
                  <c:x val="-1.0185067526416003E-16"/>
                  <c:y val="-2.015113350125954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2"/>
              <c:layout>
                <c:manualLayout>
                  <c:x val="-1.9444444444444445E-2"/>
                  <c:y val="-5.037783375315046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100" b="1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Лист1!$A$2:$A$13</c:f>
              <c:numCache>
                <c:formatCode>General</c:formatCode>
                <c:ptCount val="12"/>
                <c:pt idx="0">
                  <c:v>2008</c:v>
                </c:pt>
                <c:pt idx="1">
                  <c:v>2009</c:v>
                </c:pt>
                <c:pt idx="2">
                  <c:v>2010</c:v>
                </c:pt>
                <c:pt idx="3">
                  <c:v>2011</c:v>
                </c:pt>
                <c:pt idx="4">
                  <c:v>2012</c:v>
                </c:pt>
                <c:pt idx="5">
                  <c:v>2013</c:v>
                </c:pt>
                <c:pt idx="6">
                  <c:v>2014</c:v>
                </c:pt>
                <c:pt idx="7">
                  <c:v>2015</c:v>
                </c:pt>
                <c:pt idx="8">
                  <c:v>2016</c:v>
                </c:pt>
                <c:pt idx="9">
                  <c:v>2017</c:v>
                </c:pt>
                <c:pt idx="10">
                  <c:v>2018</c:v>
                </c:pt>
                <c:pt idx="11">
                  <c:v>2019</c:v>
                </c:pt>
              </c:numCache>
            </c:numRef>
          </c:cat>
          <c:val>
            <c:numRef>
              <c:f>Лист1!$C$2:$C$13</c:f>
              <c:numCache>
                <c:formatCode>#,##0.0</c:formatCode>
                <c:ptCount val="12"/>
                <c:pt idx="0">
                  <c:v>0.5</c:v>
                </c:pt>
                <c:pt idx="1">
                  <c:v>0.5</c:v>
                </c:pt>
                <c:pt idx="2">
                  <c:v>33.15</c:v>
                </c:pt>
                <c:pt idx="3">
                  <c:v>22.233333333333334</c:v>
                </c:pt>
                <c:pt idx="4">
                  <c:v>26.400000000000002</c:v>
                </c:pt>
                <c:pt idx="5">
                  <c:v>5.833333333333333</c:v>
                </c:pt>
                <c:pt idx="6">
                  <c:v>7.4000000000000012</c:v>
                </c:pt>
                <c:pt idx="7">
                  <c:v>3.9</c:v>
                </c:pt>
                <c:pt idx="8">
                  <c:v>5.8999999999999995</c:v>
                </c:pt>
                <c:pt idx="9">
                  <c:v>4.666666666666667</c:v>
                </c:pt>
                <c:pt idx="10">
                  <c:v>6.8829457364341087</c:v>
                </c:pt>
                <c:pt idx="11">
                  <c:v>7.2898901808785537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0305152"/>
        <c:axId val="40255488"/>
      </c:lineChart>
      <c:catAx>
        <c:axId val="4030515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050"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40255488"/>
        <c:crosses val="autoZero"/>
        <c:auto val="1"/>
        <c:lblAlgn val="ctr"/>
        <c:lblOffset val="100"/>
        <c:noMultiLvlLbl val="0"/>
      </c:catAx>
      <c:valAx>
        <c:axId val="40255488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100"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40305152"/>
        <c:crosses val="autoZero"/>
        <c:crossBetween val="between"/>
      </c:valAx>
      <c:spPr>
        <a:noFill/>
        <a:ln w="25410">
          <a:noFill/>
        </a:ln>
      </c:spPr>
    </c:plotArea>
    <c:plotVisOnly val="1"/>
    <c:dispBlanksAs val="zero"/>
    <c:showDLblsOverMax val="0"/>
  </c:chart>
  <c:txPr>
    <a:bodyPr/>
    <a:lstStyle/>
    <a:p>
      <a:pPr>
        <a:defRPr sz="1801"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0420756820670717E-2"/>
          <c:y val="3.476994619645439E-2"/>
          <c:w val="0.86548692010411543"/>
          <c:h val="0.8106385004840798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invertIfNegative val="0"/>
          <c:dPt>
            <c:idx val="10"/>
            <c:invertIfNegative val="0"/>
            <c:bubble3D val="0"/>
            <c:spPr>
              <a:solidFill>
                <a:schemeClr val="accent1"/>
              </a:solidFill>
            </c:spPr>
          </c:dPt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 dirty="0" smtClean="0"/>
                      <a:t>2,6</a:t>
                    </a:r>
                    <a:endParaRPr lang="en-US" dirty="0"/>
                  </a:p>
                </c:rich>
              </c:tx>
              <c:dLblPos val="outEnd"/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en-US" dirty="0" smtClean="0"/>
                      <a:t>1,8</a:t>
                    </a:r>
                    <a:endParaRPr lang="en-US" dirty="0"/>
                  </a:p>
                </c:rich>
              </c:tx>
              <c:dLblPos val="outEnd"/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2"/>
              <c:layout/>
              <c:tx>
                <c:rich>
                  <a:bodyPr/>
                  <a:lstStyle/>
                  <a:p>
                    <a:r>
                      <a:rPr lang="en-US" dirty="0" smtClean="0"/>
                      <a:t>2,6</a:t>
                    </a:r>
                    <a:endParaRPr lang="en-US" dirty="0"/>
                  </a:p>
                </c:rich>
              </c:tx>
              <c:dLblPos val="outEnd"/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3"/>
              <c:layout/>
              <c:tx>
                <c:rich>
                  <a:bodyPr/>
                  <a:lstStyle/>
                  <a:p>
                    <a:r>
                      <a:rPr lang="en-US" dirty="0" smtClean="0"/>
                      <a:t>1,</a:t>
                    </a:r>
                    <a:r>
                      <a:rPr lang="ru-RU" dirty="0" smtClean="0"/>
                      <a:t>4</a:t>
                    </a:r>
                    <a:endParaRPr lang="en-US" dirty="0"/>
                  </a:p>
                </c:rich>
              </c:tx>
              <c:dLblPos val="outEnd"/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4"/>
              <c:layout/>
              <c:tx>
                <c:rich>
                  <a:bodyPr/>
                  <a:lstStyle/>
                  <a:p>
                    <a:r>
                      <a:rPr lang="en-US" dirty="0" smtClean="0"/>
                      <a:t>2,</a:t>
                    </a:r>
                    <a:r>
                      <a:rPr lang="ru-RU" dirty="0" smtClean="0"/>
                      <a:t>4</a:t>
                    </a:r>
                    <a:endParaRPr lang="en-US" dirty="0"/>
                  </a:p>
                </c:rich>
              </c:tx>
              <c:dLblPos val="outEnd"/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3.1473755632664617E-3"/>
                  <c:y val="0.11588250461135681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2,</a:t>
                    </a:r>
                    <a:r>
                      <a:rPr lang="ru-RU" dirty="0" smtClean="0"/>
                      <a:t>1</a:t>
                    </a:r>
                    <a:endParaRPr lang="en-US" dirty="0"/>
                  </a:p>
                </c:rich>
              </c:tx>
              <c:dLblPos val="outEnd"/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6"/>
              <c:layout/>
              <c:tx>
                <c:rich>
                  <a:bodyPr/>
                  <a:lstStyle/>
                  <a:p>
                    <a:r>
                      <a:rPr lang="en-US" dirty="0" smtClean="0"/>
                      <a:t>1,9</a:t>
                    </a:r>
                    <a:endParaRPr lang="en-US" dirty="0"/>
                  </a:p>
                </c:rich>
              </c:tx>
              <c:dLblPos val="outEnd"/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10"/>
              <c:layout>
                <c:manualLayout>
                  <c:x val="1.2918855094441161E-2"/>
                  <c:y val="2.6246719160105021E-2"/>
                </c:manualLayout>
              </c:layout>
              <c:spPr/>
              <c:txPr>
                <a:bodyPr/>
                <a:lstStyle/>
                <a:p>
                  <a:pPr>
                    <a:defRPr sz="995" b="1">
                      <a:solidFill>
                        <a:schemeClr val="tx1"/>
                      </a:solidFill>
                      <a:latin typeface="Times New Roman" pitchFamily="18" charset="0"/>
                      <a:cs typeface="Times New Roman" pitchFamily="18" charset="0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1"/>
              <c:layout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4"/>
              <c:delete val="1"/>
            </c:dLbl>
            <c:txPr>
              <a:bodyPr/>
              <a:lstStyle/>
              <a:p>
                <a:pPr>
                  <a:defRPr sz="995" b="1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Лист1!$A$2:$A$16</c:f>
              <c:numCache>
                <c:formatCode>General</c:formatCode>
                <c:ptCount val="15"/>
                <c:pt idx="0">
                  <c:v>2005</c:v>
                </c:pt>
                <c:pt idx="1">
                  <c:v>2006</c:v>
                </c:pt>
                <c:pt idx="2">
                  <c:v>2007</c:v>
                </c:pt>
                <c:pt idx="3">
                  <c:v>2008</c:v>
                </c:pt>
                <c:pt idx="4">
                  <c:v>2009</c:v>
                </c:pt>
                <c:pt idx="5">
                  <c:v>2010</c:v>
                </c:pt>
                <c:pt idx="6">
                  <c:v>2011</c:v>
                </c:pt>
                <c:pt idx="7">
                  <c:v>2012</c:v>
                </c:pt>
                <c:pt idx="8">
                  <c:v>2013</c:v>
                </c:pt>
                <c:pt idx="9">
                  <c:v>2014</c:v>
                </c:pt>
                <c:pt idx="10">
                  <c:v>2015</c:v>
                </c:pt>
                <c:pt idx="11">
                  <c:v>2016</c:v>
                </c:pt>
                <c:pt idx="12">
                  <c:v>2017</c:v>
                </c:pt>
                <c:pt idx="13">
                  <c:v>2018</c:v>
                </c:pt>
                <c:pt idx="14">
                  <c:v>2019</c:v>
                </c:pt>
              </c:numCache>
            </c:numRef>
          </c:cat>
          <c:val>
            <c:numRef>
              <c:f>Лист1!$B$2:$B$16</c:f>
              <c:numCache>
                <c:formatCode>0.0</c:formatCode>
                <c:ptCount val="15"/>
                <c:pt idx="0">
                  <c:v>2.64</c:v>
                </c:pt>
                <c:pt idx="1">
                  <c:v>1.81</c:v>
                </c:pt>
                <c:pt idx="2">
                  <c:v>2.64</c:v>
                </c:pt>
                <c:pt idx="3">
                  <c:v>1.39</c:v>
                </c:pt>
                <c:pt idx="4">
                  <c:v>2.36</c:v>
                </c:pt>
                <c:pt idx="5">
                  <c:v>2.08</c:v>
                </c:pt>
                <c:pt idx="6">
                  <c:v>1.94</c:v>
                </c:pt>
                <c:pt idx="7">
                  <c:v>2.5</c:v>
                </c:pt>
                <c:pt idx="8">
                  <c:v>2.5</c:v>
                </c:pt>
                <c:pt idx="9">
                  <c:v>2.5</c:v>
                </c:pt>
                <c:pt idx="10">
                  <c:v>2.2999999999999998</c:v>
                </c:pt>
                <c:pt idx="11">
                  <c:v>1.1000000000000001</c:v>
                </c:pt>
                <c:pt idx="12">
                  <c:v>2.112211221122112</c:v>
                </c:pt>
                <c:pt idx="13">
                  <c:v>1.2716174974567651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84711936"/>
        <c:axId val="82789504"/>
      </c:barChart>
      <c:lineChart>
        <c:grouping val="stacked"/>
        <c:varyColors val="0"/>
        <c:ser>
          <c:idx val="1"/>
          <c:order val="1"/>
          <c:tx>
            <c:strRef>
              <c:f>Лист1!$C$1</c:f>
              <c:strCache>
                <c:ptCount val="1"/>
                <c:pt idx="0">
                  <c:v>Ряд 3</c:v>
                </c:pt>
              </c:strCache>
            </c:strRef>
          </c:tx>
          <c:spPr>
            <a:ln>
              <a:solidFill>
                <a:srgbClr val="FF0000"/>
              </a:solidFill>
            </a:ln>
          </c:spPr>
          <c:marker>
            <c:symbol val="none"/>
          </c:marker>
          <c:dPt>
            <c:idx val="3"/>
            <c:bubble3D val="0"/>
            <c:spPr>
              <a:ln>
                <a:noFill/>
              </a:ln>
            </c:spPr>
          </c:dPt>
          <c:dLbls>
            <c:dLbl>
              <c:idx val="3"/>
              <c:delete val="1"/>
            </c:dLbl>
            <c:dLbl>
              <c:idx val="4"/>
              <c:delete val="1"/>
            </c:dLbl>
            <c:dLbl>
              <c:idx val="5"/>
              <c:delete val="1"/>
            </c:dLbl>
            <c:dLbl>
              <c:idx val="6"/>
              <c:delete val="1"/>
            </c:dLbl>
            <c:dLbl>
              <c:idx val="7"/>
              <c:delete val="1"/>
            </c:dLbl>
            <c:dLbl>
              <c:idx val="8"/>
              <c:delete val="1"/>
            </c:dLbl>
            <c:dLbl>
              <c:idx val="9"/>
              <c:delete val="1"/>
            </c:dLbl>
            <c:dLbl>
              <c:idx val="10"/>
              <c:layout>
                <c:manualLayout>
                  <c:x val="-5.4905134151374803E-2"/>
                  <c:y val="-3.6745406824146981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1"/>
              <c:layout>
                <c:manualLayout>
                  <c:x val="-1.6148568868051445E-2"/>
                  <c:y val="0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800" b="1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Лист1!$A$2:$A$16</c:f>
              <c:numCache>
                <c:formatCode>General</c:formatCode>
                <c:ptCount val="15"/>
                <c:pt idx="0">
                  <c:v>2005</c:v>
                </c:pt>
                <c:pt idx="1">
                  <c:v>2006</c:v>
                </c:pt>
                <c:pt idx="2">
                  <c:v>2007</c:v>
                </c:pt>
                <c:pt idx="3">
                  <c:v>2008</c:v>
                </c:pt>
                <c:pt idx="4">
                  <c:v>2009</c:v>
                </c:pt>
                <c:pt idx="5">
                  <c:v>2010</c:v>
                </c:pt>
                <c:pt idx="6">
                  <c:v>2011</c:v>
                </c:pt>
                <c:pt idx="7">
                  <c:v>2012</c:v>
                </c:pt>
                <c:pt idx="8">
                  <c:v>2013</c:v>
                </c:pt>
                <c:pt idx="9">
                  <c:v>2014</c:v>
                </c:pt>
                <c:pt idx="10">
                  <c:v>2015</c:v>
                </c:pt>
                <c:pt idx="11">
                  <c:v>2016</c:v>
                </c:pt>
                <c:pt idx="12">
                  <c:v>2017</c:v>
                </c:pt>
                <c:pt idx="13">
                  <c:v>2018</c:v>
                </c:pt>
                <c:pt idx="14">
                  <c:v>2019</c:v>
                </c:pt>
              </c:numCache>
            </c:numRef>
          </c:cat>
          <c:val>
            <c:numRef>
              <c:f>Лист1!$C$2:$C$16</c:f>
              <c:numCache>
                <c:formatCode>General</c:formatCode>
                <c:ptCount val="15"/>
                <c:pt idx="3" formatCode="0.0">
                  <c:v>2.3633333333333333</c:v>
                </c:pt>
                <c:pt idx="4" formatCode="0.0">
                  <c:v>1.9466666666666665</c:v>
                </c:pt>
                <c:pt idx="5" formatCode="0.0">
                  <c:v>2.1300000000000003</c:v>
                </c:pt>
                <c:pt idx="6" formatCode="0.0">
                  <c:v>1.9433333333333334</c:v>
                </c:pt>
                <c:pt idx="7" formatCode="0.0">
                  <c:v>2.1266666666666665</c:v>
                </c:pt>
                <c:pt idx="8" formatCode="0.0">
                  <c:v>2.1733333333333333</c:v>
                </c:pt>
                <c:pt idx="9" formatCode="0.0">
                  <c:v>2.313333333333333</c:v>
                </c:pt>
                <c:pt idx="10" formatCode="0.0">
                  <c:v>2.5</c:v>
                </c:pt>
                <c:pt idx="11" formatCode="0.0">
                  <c:v>2.4333333333333331</c:v>
                </c:pt>
                <c:pt idx="12" formatCode="0.0">
                  <c:v>1.9666666666666668</c:v>
                </c:pt>
                <c:pt idx="13" formatCode="0.0">
                  <c:v>1.8374037403740371</c:v>
                </c:pt>
                <c:pt idx="14" formatCode="0.0">
                  <c:v>1.4946095728596258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84711936"/>
        <c:axId val="82789504"/>
      </c:lineChart>
      <c:catAx>
        <c:axId val="8471193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900"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82789504"/>
        <c:crosses val="autoZero"/>
        <c:auto val="1"/>
        <c:lblAlgn val="ctr"/>
        <c:lblOffset val="100"/>
        <c:noMultiLvlLbl val="0"/>
      </c:catAx>
      <c:valAx>
        <c:axId val="82789504"/>
        <c:scaling>
          <c:orientation val="minMax"/>
        </c:scaling>
        <c:delete val="0"/>
        <c:axPos val="l"/>
        <c:majorGridlines/>
        <c:numFmt formatCode="0.0" sourceLinked="1"/>
        <c:majorTickMark val="out"/>
        <c:minorTickMark val="none"/>
        <c:tickLblPos val="nextTo"/>
        <c:txPr>
          <a:bodyPr/>
          <a:lstStyle/>
          <a:p>
            <a:pPr>
              <a:defRPr sz="1095"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84711936"/>
        <c:crosses val="autoZero"/>
        <c:crossBetween val="between"/>
      </c:valAx>
      <c:spPr>
        <a:noFill/>
        <a:ln w="25387">
          <a:noFill/>
        </a:ln>
      </c:spPr>
    </c:plotArea>
    <c:plotVisOnly val="1"/>
    <c:dispBlanksAs val="zero"/>
    <c:showDLblsOverMax val="0"/>
  </c:chart>
  <c:txPr>
    <a:bodyPr/>
    <a:lstStyle/>
    <a:p>
      <a:pPr>
        <a:defRPr sz="1801"/>
      </a:pPr>
      <a:endParaRPr lang="ru-RU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0420668337298254E-2"/>
          <c:y val="3.4769758148237913E-2"/>
          <c:w val="0.86548692010411543"/>
          <c:h val="0.8106385004840798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spPr>
            <a:solidFill>
              <a:srgbClr val="1F497D">
                <a:lumMod val="60000"/>
                <a:lumOff val="40000"/>
              </a:srgbClr>
            </a:solidFill>
          </c:spPr>
          <c:invertIfNegative val="0"/>
          <c:dPt>
            <c:idx val="10"/>
            <c:invertIfNegative val="0"/>
            <c:bubble3D val="0"/>
            <c:spPr>
              <a:solidFill>
                <a:srgbClr val="1F497D">
                  <a:lumMod val="60000"/>
                  <a:lumOff val="40000"/>
                </a:srgbClr>
              </a:solidFill>
            </c:spPr>
          </c:dPt>
          <c:dLbls>
            <c:dLbl>
              <c:idx val="4"/>
              <c:layout>
                <c:manualLayout>
                  <c:x val="1.2598425196850407E-2"/>
                  <c:y val="5.0409587824219122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-3.1493582987166266E-3"/>
                  <c:y val="2.0145576538822142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3.1496062992126092E-3"/>
                  <c:y val="5.5450546606640887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"/>
              <c:layout>
                <c:manualLayout>
                  <c:x val="-6.2992125984252124E-3"/>
                  <c:y val="0.17139259860234471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8"/>
              <c:layout>
                <c:manualLayout>
                  <c:x val="0"/>
                  <c:y val="6.0491505389062776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0"/>
              <c:layout>
                <c:manualLayout>
                  <c:x val="-3.2312721814458192E-3"/>
                  <c:y val="7.3539082837764835E-2"/>
                </c:manualLayout>
              </c:layout>
              <c:spPr/>
              <c:txPr>
                <a:bodyPr/>
                <a:lstStyle/>
                <a:p>
                  <a:pPr>
                    <a:defRPr sz="1001" b="1">
                      <a:solidFill>
                        <a:schemeClr val="tx1"/>
                      </a:solidFill>
                      <a:latin typeface="Times New Roman" pitchFamily="18" charset="0"/>
                      <a:cs typeface="Times New Roman" pitchFamily="18" charset="0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1"/>
              <c:layout>
                <c:manualLayout>
                  <c:x val="0"/>
                  <c:y val="0.12081420751918519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4"/>
              <c:delete val="1"/>
            </c:dLbl>
            <c:txPr>
              <a:bodyPr/>
              <a:lstStyle/>
              <a:p>
                <a:pPr>
                  <a:defRPr sz="1001" b="1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Лист1!$A$2:$A$16</c:f>
              <c:numCache>
                <c:formatCode>General</c:formatCode>
                <c:ptCount val="15"/>
                <c:pt idx="0">
                  <c:v>2005</c:v>
                </c:pt>
                <c:pt idx="1">
                  <c:v>2006</c:v>
                </c:pt>
                <c:pt idx="2">
                  <c:v>2007</c:v>
                </c:pt>
                <c:pt idx="3">
                  <c:v>2008</c:v>
                </c:pt>
                <c:pt idx="4">
                  <c:v>2009</c:v>
                </c:pt>
                <c:pt idx="5">
                  <c:v>2010</c:v>
                </c:pt>
                <c:pt idx="6">
                  <c:v>2011</c:v>
                </c:pt>
                <c:pt idx="7">
                  <c:v>2012</c:v>
                </c:pt>
                <c:pt idx="8">
                  <c:v>2013</c:v>
                </c:pt>
                <c:pt idx="9">
                  <c:v>2014</c:v>
                </c:pt>
                <c:pt idx="10">
                  <c:v>2015</c:v>
                </c:pt>
                <c:pt idx="11">
                  <c:v>2016</c:v>
                </c:pt>
                <c:pt idx="12">
                  <c:v>2017</c:v>
                </c:pt>
                <c:pt idx="13">
                  <c:v>2018</c:v>
                </c:pt>
                <c:pt idx="14">
                  <c:v>2019</c:v>
                </c:pt>
              </c:numCache>
            </c:numRef>
          </c:cat>
          <c:val>
            <c:numRef>
              <c:f>Лист1!$B$2:$B$16</c:f>
              <c:numCache>
                <c:formatCode>General</c:formatCode>
                <c:ptCount val="15"/>
                <c:pt idx="0">
                  <c:v>10.4</c:v>
                </c:pt>
                <c:pt idx="1">
                  <c:v>9.3000000000000007</c:v>
                </c:pt>
                <c:pt idx="2">
                  <c:v>7.2</c:v>
                </c:pt>
                <c:pt idx="3">
                  <c:v>5.8</c:v>
                </c:pt>
                <c:pt idx="4">
                  <c:v>6.5</c:v>
                </c:pt>
                <c:pt idx="5">
                  <c:v>3</c:v>
                </c:pt>
                <c:pt idx="6">
                  <c:v>4</c:v>
                </c:pt>
                <c:pt idx="7">
                  <c:v>4.9000000000000004</c:v>
                </c:pt>
                <c:pt idx="8">
                  <c:v>2.8</c:v>
                </c:pt>
                <c:pt idx="9">
                  <c:v>1.9</c:v>
                </c:pt>
                <c:pt idx="10">
                  <c:v>2.9</c:v>
                </c:pt>
                <c:pt idx="11">
                  <c:v>2.4</c:v>
                </c:pt>
                <c:pt idx="12" formatCode="#,##0.0">
                  <c:v>1.3921113689095126</c:v>
                </c:pt>
                <c:pt idx="13" formatCode="#,##0.0">
                  <c:v>3.4042553191489362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84712960"/>
        <c:axId val="82791232"/>
      </c:barChart>
      <c:lineChart>
        <c:grouping val="stacked"/>
        <c:varyColors val="0"/>
        <c:ser>
          <c:idx val="1"/>
          <c:order val="1"/>
          <c:tx>
            <c:strRef>
              <c:f>Лист1!$C$1</c:f>
              <c:strCache>
                <c:ptCount val="1"/>
                <c:pt idx="0">
                  <c:v>Ряд 3</c:v>
                </c:pt>
              </c:strCache>
            </c:strRef>
          </c:tx>
          <c:spPr>
            <a:ln>
              <a:solidFill>
                <a:srgbClr val="FF0000"/>
              </a:solidFill>
            </a:ln>
          </c:spPr>
          <c:marker>
            <c:symbol val="none"/>
          </c:marker>
          <c:dPt>
            <c:idx val="3"/>
            <c:bubble3D val="0"/>
            <c:spPr>
              <a:ln>
                <a:noFill/>
              </a:ln>
            </c:spPr>
          </c:dPt>
          <c:dLbls>
            <c:dLbl>
              <c:idx val="3"/>
              <c:delete val="1"/>
            </c:dLbl>
            <c:dLbl>
              <c:idx val="4"/>
              <c:delete val="1"/>
            </c:dLbl>
            <c:dLbl>
              <c:idx val="5"/>
              <c:delete val="1"/>
            </c:dLbl>
            <c:dLbl>
              <c:idx val="6"/>
              <c:delete val="1"/>
            </c:dLbl>
            <c:dLbl>
              <c:idx val="7"/>
              <c:delete val="1"/>
            </c:dLbl>
            <c:dLbl>
              <c:idx val="8"/>
              <c:delete val="1"/>
            </c:dLbl>
            <c:dLbl>
              <c:idx val="9"/>
              <c:delete val="1"/>
            </c:dLbl>
            <c:dLbl>
              <c:idx val="10"/>
              <c:layout>
                <c:manualLayout>
                  <c:x val="-5.492730210016155E-2"/>
                  <c:y val="-4.727512468142025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1"/>
              <c:layout>
                <c:manualLayout>
                  <c:x val="-4.2003231017770599E-2"/>
                  <c:y val="-4.727553828706051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2"/>
              <c:layout>
                <c:manualLayout>
                  <c:x val="-4.2003485428618557E-2"/>
                  <c:y val="-5.252791631268907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3"/>
              <c:layout>
                <c:manualLayout>
                  <c:x val="-1.1846928302131689E-16"/>
                  <c:y val="-6.303349957522710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999" b="1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Лист1!$A$2:$A$16</c:f>
              <c:numCache>
                <c:formatCode>General</c:formatCode>
                <c:ptCount val="15"/>
                <c:pt idx="0">
                  <c:v>2005</c:v>
                </c:pt>
                <c:pt idx="1">
                  <c:v>2006</c:v>
                </c:pt>
                <c:pt idx="2">
                  <c:v>2007</c:v>
                </c:pt>
                <c:pt idx="3">
                  <c:v>2008</c:v>
                </c:pt>
                <c:pt idx="4">
                  <c:v>2009</c:v>
                </c:pt>
                <c:pt idx="5">
                  <c:v>2010</c:v>
                </c:pt>
                <c:pt idx="6">
                  <c:v>2011</c:v>
                </c:pt>
                <c:pt idx="7">
                  <c:v>2012</c:v>
                </c:pt>
                <c:pt idx="8">
                  <c:v>2013</c:v>
                </c:pt>
                <c:pt idx="9">
                  <c:v>2014</c:v>
                </c:pt>
                <c:pt idx="10">
                  <c:v>2015</c:v>
                </c:pt>
                <c:pt idx="11">
                  <c:v>2016</c:v>
                </c:pt>
                <c:pt idx="12">
                  <c:v>2017</c:v>
                </c:pt>
                <c:pt idx="13">
                  <c:v>2018</c:v>
                </c:pt>
                <c:pt idx="14">
                  <c:v>2019</c:v>
                </c:pt>
              </c:numCache>
            </c:numRef>
          </c:cat>
          <c:val>
            <c:numRef>
              <c:f>Лист1!$C$2:$C$16</c:f>
              <c:numCache>
                <c:formatCode>General</c:formatCode>
                <c:ptCount val="15"/>
                <c:pt idx="3" formatCode="0.0">
                  <c:v>8.9666666666666668</c:v>
                </c:pt>
                <c:pt idx="4" formatCode="0.0">
                  <c:v>7.4333333333333336</c:v>
                </c:pt>
                <c:pt idx="5" formatCode="0.0">
                  <c:v>6.5</c:v>
                </c:pt>
                <c:pt idx="6" formatCode="0.0">
                  <c:v>5.1000000000000005</c:v>
                </c:pt>
                <c:pt idx="7" formatCode="0.0">
                  <c:v>4.5</c:v>
                </c:pt>
                <c:pt idx="8" formatCode="0.0">
                  <c:v>3.9666666666666668</c:v>
                </c:pt>
                <c:pt idx="9" formatCode="0.0">
                  <c:v>3.9</c:v>
                </c:pt>
                <c:pt idx="10" formatCode="0.0">
                  <c:v>3.1999999999999997</c:v>
                </c:pt>
                <c:pt idx="11" formatCode="0.0">
                  <c:v>2.5333333333333332</c:v>
                </c:pt>
                <c:pt idx="12" formatCode="0.0">
                  <c:v>2.4</c:v>
                </c:pt>
                <c:pt idx="13" formatCode="0.0">
                  <c:v>2.2307037896365043</c:v>
                </c:pt>
                <c:pt idx="14" formatCode="0.0">
                  <c:v>2.3987888960194828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84712960"/>
        <c:axId val="82791232"/>
      </c:lineChart>
      <c:catAx>
        <c:axId val="8471296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899"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82791232"/>
        <c:crosses val="autoZero"/>
        <c:auto val="1"/>
        <c:lblAlgn val="ctr"/>
        <c:lblOffset val="100"/>
        <c:noMultiLvlLbl val="0"/>
      </c:catAx>
      <c:valAx>
        <c:axId val="82791232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101"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84712960"/>
        <c:crosses val="autoZero"/>
        <c:crossBetween val="between"/>
      </c:valAx>
      <c:spPr>
        <a:noFill/>
        <a:ln w="25415">
          <a:noFill/>
        </a:ln>
      </c:spPr>
    </c:plotArea>
    <c:plotVisOnly val="1"/>
    <c:dispBlanksAs val="zero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0420668337298185E-2"/>
          <c:y val="3.3189079711492757E-2"/>
          <c:w val="0.86548692010411543"/>
          <c:h val="0.81063850048408015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spPr>
            <a:solidFill>
              <a:srgbClr val="1F497D">
                <a:lumMod val="60000"/>
                <a:lumOff val="40000"/>
              </a:srgbClr>
            </a:solidFill>
          </c:spPr>
          <c:invertIfNegative val="0"/>
          <c:dPt>
            <c:idx val="10"/>
            <c:invertIfNegative val="0"/>
            <c:bubble3D val="0"/>
            <c:spPr>
              <a:solidFill>
                <a:srgbClr val="1F497D">
                  <a:lumMod val="60000"/>
                  <a:lumOff val="40000"/>
                </a:srgbClr>
              </a:solidFill>
            </c:spPr>
          </c:dPt>
          <c:dLbls>
            <c:dLbl>
              <c:idx val="1"/>
              <c:layout>
                <c:manualLayout>
                  <c:x val="-1.5747783495567165E-2"/>
                  <c:y val="2.0164620480374481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0"/>
                  <c:y val="2.0156490548669196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3.1494516482296012E-3"/>
                  <c:y val="3.023473582300417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3.1493582987166266E-3"/>
                  <c:y val="3.528193736488229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0"/>
              <c:layout>
                <c:manualLayout>
                  <c:x val="6.4620355411954692E-3"/>
                  <c:y val="0.1207349081364831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1"/>
              <c:layout>
                <c:manualLayout>
                  <c:x val="0"/>
                  <c:y val="1.57480314960629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4"/>
              <c:delete val="1"/>
            </c:dLbl>
            <c:txPr>
              <a:bodyPr/>
              <a:lstStyle/>
              <a:p>
                <a:pPr>
                  <a:defRPr sz="999" b="1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Лист1!$A$2:$A$16</c:f>
              <c:numCache>
                <c:formatCode>General</c:formatCode>
                <c:ptCount val="15"/>
                <c:pt idx="0">
                  <c:v>2005</c:v>
                </c:pt>
                <c:pt idx="1">
                  <c:v>2006</c:v>
                </c:pt>
                <c:pt idx="2">
                  <c:v>2007</c:v>
                </c:pt>
                <c:pt idx="3">
                  <c:v>2008</c:v>
                </c:pt>
                <c:pt idx="4">
                  <c:v>2009</c:v>
                </c:pt>
                <c:pt idx="5">
                  <c:v>2010</c:v>
                </c:pt>
                <c:pt idx="6">
                  <c:v>2011</c:v>
                </c:pt>
                <c:pt idx="7">
                  <c:v>2012</c:v>
                </c:pt>
                <c:pt idx="8">
                  <c:v>2013</c:v>
                </c:pt>
                <c:pt idx="9">
                  <c:v>2014</c:v>
                </c:pt>
                <c:pt idx="10">
                  <c:v>2015</c:v>
                </c:pt>
                <c:pt idx="11">
                  <c:v>2016</c:v>
                </c:pt>
                <c:pt idx="12">
                  <c:v>2017</c:v>
                </c:pt>
                <c:pt idx="13">
                  <c:v>2018</c:v>
                </c:pt>
                <c:pt idx="14">
                  <c:v>2019</c:v>
                </c:pt>
              </c:numCache>
            </c:numRef>
          </c:cat>
          <c:val>
            <c:numRef>
              <c:f>Лист1!$B$2:$B$16</c:f>
              <c:numCache>
                <c:formatCode>0.0</c:formatCode>
                <c:ptCount val="15"/>
                <c:pt idx="0">
                  <c:v>0.77</c:v>
                </c:pt>
                <c:pt idx="1">
                  <c:v>0.57999999999999996</c:v>
                </c:pt>
                <c:pt idx="2">
                  <c:v>0.68</c:v>
                </c:pt>
                <c:pt idx="3">
                  <c:v>0.55000000000000004</c:v>
                </c:pt>
                <c:pt idx="4">
                  <c:v>0.6</c:v>
                </c:pt>
                <c:pt idx="5">
                  <c:v>0.81</c:v>
                </c:pt>
                <c:pt idx="6">
                  <c:v>0.56999999999999995</c:v>
                </c:pt>
                <c:pt idx="7">
                  <c:v>0.74</c:v>
                </c:pt>
                <c:pt idx="8">
                  <c:v>0.63</c:v>
                </c:pt>
                <c:pt idx="9">
                  <c:v>0.33</c:v>
                </c:pt>
                <c:pt idx="10">
                  <c:v>0.55000000000000004</c:v>
                </c:pt>
                <c:pt idx="11">
                  <c:v>0.4</c:v>
                </c:pt>
                <c:pt idx="12">
                  <c:v>1.0112412398287947</c:v>
                </c:pt>
                <c:pt idx="13">
                  <c:v>0.44300876788186433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87298560"/>
        <c:axId val="82792960"/>
      </c:barChart>
      <c:lineChart>
        <c:grouping val="stacked"/>
        <c:varyColors val="0"/>
        <c:ser>
          <c:idx val="1"/>
          <c:order val="1"/>
          <c:tx>
            <c:strRef>
              <c:f>Лист1!$C$1</c:f>
              <c:strCache>
                <c:ptCount val="1"/>
                <c:pt idx="0">
                  <c:v>Ряд 3</c:v>
                </c:pt>
              </c:strCache>
            </c:strRef>
          </c:tx>
          <c:spPr>
            <a:ln>
              <a:solidFill>
                <a:srgbClr val="FF0000"/>
              </a:solidFill>
            </a:ln>
          </c:spPr>
          <c:marker>
            <c:symbol val="none"/>
          </c:marker>
          <c:dPt>
            <c:idx val="3"/>
            <c:bubble3D val="0"/>
            <c:spPr>
              <a:ln>
                <a:noFill/>
              </a:ln>
            </c:spPr>
          </c:dPt>
          <c:dLbls>
            <c:dLbl>
              <c:idx val="3"/>
              <c:delete val="1"/>
            </c:dLbl>
            <c:dLbl>
              <c:idx val="4"/>
              <c:delete val="1"/>
            </c:dLbl>
            <c:dLbl>
              <c:idx val="5"/>
              <c:delete val="1"/>
            </c:dLbl>
            <c:dLbl>
              <c:idx val="6"/>
              <c:delete val="1"/>
            </c:dLbl>
            <c:dLbl>
              <c:idx val="7"/>
              <c:delete val="1"/>
            </c:dLbl>
            <c:dLbl>
              <c:idx val="8"/>
              <c:delete val="1"/>
            </c:dLbl>
            <c:dLbl>
              <c:idx val="9"/>
              <c:delete val="1"/>
            </c:dLbl>
            <c:dLbl>
              <c:idx val="10"/>
              <c:layout>
                <c:manualLayout>
                  <c:x val="-6.7656520475594811E-2"/>
                  <c:y val="-7.7784796586762253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1"/>
              <c:layout>
                <c:manualLayout>
                  <c:x val="-3.2093804884828728E-2"/>
                  <c:y val="-3.944682812170589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2"/>
              <c:layout>
                <c:manualLayout>
                  <c:x val="-4.4931579545885295E-2"/>
                  <c:y val="5.423938866734559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3"/>
              <c:layout>
                <c:manualLayout>
                  <c:x val="-1.2837774661056569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099" b="1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Лист1!$A$2:$A$16</c:f>
              <c:numCache>
                <c:formatCode>General</c:formatCode>
                <c:ptCount val="15"/>
                <c:pt idx="0">
                  <c:v>2005</c:v>
                </c:pt>
                <c:pt idx="1">
                  <c:v>2006</c:v>
                </c:pt>
                <c:pt idx="2">
                  <c:v>2007</c:v>
                </c:pt>
                <c:pt idx="3">
                  <c:v>2008</c:v>
                </c:pt>
                <c:pt idx="4">
                  <c:v>2009</c:v>
                </c:pt>
                <c:pt idx="5">
                  <c:v>2010</c:v>
                </c:pt>
                <c:pt idx="6">
                  <c:v>2011</c:v>
                </c:pt>
                <c:pt idx="7">
                  <c:v>2012</c:v>
                </c:pt>
                <c:pt idx="8">
                  <c:v>2013</c:v>
                </c:pt>
                <c:pt idx="9">
                  <c:v>2014</c:v>
                </c:pt>
                <c:pt idx="10">
                  <c:v>2015</c:v>
                </c:pt>
                <c:pt idx="11">
                  <c:v>2016</c:v>
                </c:pt>
                <c:pt idx="12">
                  <c:v>2017</c:v>
                </c:pt>
                <c:pt idx="13">
                  <c:v>2018</c:v>
                </c:pt>
                <c:pt idx="14">
                  <c:v>2019</c:v>
                </c:pt>
              </c:numCache>
            </c:numRef>
          </c:cat>
          <c:val>
            <c:numRef>
              <c:f>Лист1!$C$2:$C$16</c:f>
              <c:numCache>
                <c:formatCode>General</c:formatCode>
                <c:ptCount val="15"/>
                <c:pt idx="3" formatCode="0.0">
                  <c:v>0.67666666666666675</c:v>
                </c:pt>
                <c:pt idx="4" formatCode="0.0">
                  <c:v>0.60333333333333339</c:v>
                </c:pt>
                <c:pt idx="5" formatCode="0.0">
                  <c:v>0.61</c:v>
                </c:pt>
                <c:pt idx="6" formatCode="0.0">
                  <c:v>0.65333333333333332</c:v>
                </c:pt>
                <c:pt idx="7" formatCode="0.0">
                  <c:v>0.66</c:v>
                </c:pt>
                <c:pt idx="8" formatCode="0.0">
                  <c:v>0.70666666666666667</c:v>
                </c:pt>
                <c:pt idx="9" formatCode="0.0">
                  <c:v>0.64666666666666661</c:v>
                </c:pt>
                <c:pt idx="10" formatCode="0.0">
                  <c:v>0.56666666666666676</c:v>
                </c:pt>
                <c:pt idx="11" formatCode="0.0">
                  <c:v>0.5033333333333333</c:v>
                </c:pt>
                <c:pt idx="12" formatCode="0.0">
                  <c:v>0.42666666666666675</c:v>
                </c:pt>
                <c:pt idx="13" formatCode="0.0">
                  <c:v>0.65374707994293157</c:v>
                </c:pt>
                <c:pt idx="14" formatCode="0.0">
                  <c:v>0.61808333590355302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87298560"/>
        <c:axId val="82792960"/>
      </c:lineChart>
      <c:catAx>
        <c:axId val="8729856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049"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82792960"/>
        <c:crosses val="autoZero"/>
        <c:auto val="1"/>
        <c:lblAlgn val="ctr"/>
        <c:lblOffset val="100"/>
        <c:noMultiLvlLbl val="0"/>
      </c:catAx>
      <c:valAx>
        <c:axId val="82792960"/>
        <c:scaling>
          <c:orientation val="minMax"/>
        </c:scaling>
        <c:delete val="0"/>
        <c:axPos val="l"/>
        <c:majorGridlines/>
        <c:numFmt formatCode="0.0" sourceLinked="1"/>
        <c:majorTickMark val="out"/>
        <c:minorTickMark val="none"/>
        <c:tickLblPos val="nextTo"/>
        <c:txPr>
          <a:bodyPr/>
          <a:lstStyle/>
          <a:p>
            <a:pPr>
              <a:defRPr sz="1099"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87298560"/>
        <c:crosses val="autoZero"/>
        <c:crossBetween val="between"/>
      </c:valAx>
      <c:spPr>
        <a:noFill/>
        <a:ln w="25370">
          <a:noFill/>
        </a:ln>
      </c:spPr>
    </c:plotArea>
    <c:plotVisOnly val="1"/>
    <c:dispBlanksAs val="zero"/>
    <c:showDLblsOverMax val="0"/>
  </c:chart>
  <c:txPr>
    <a:bodyPr/>
    <a:lstStyle/>
    <a:p>
      <a:pPr>
        <a:defRPr sz="1796"/>
      </a:pPr>
      <a:endParaRPr lang="ru-RU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6110064831506178E-2"/>
          <c:y val="9.7432887573895302E-2"/>
          <c:w val="0.86548692010411543"/>
          <c:h val="0.7749758943486244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spPr>
            <a:solidFill>
              <a:srgbClr val="1F497D">
                <a:lumMod val="60000"/>
                <a:lumOff val="40000"/>
              </a:srgbClr>
            </a:solidFill>
          </c:spPr>
          <c:invertIfNegative val="0"/>
          <c:dPt>
            <c:idx val="10"/>
            <c:invertIfNegative val="0"/>
            <c:bubble3D val="0"/>
            <c:spPr>
              <a:solidFill>
                <a:srgbClr val="1F497D">
                  <a:lumMod val="60000"/>
                  <a:lumOff val="40000"/>
                </a:srgbClr>
              </a:solidFill>
            </c:spPr>
          </c:dPt>
          <c:dLbls>
            <c:dLbl>
              <c:idx val="5"/>
              <c:layout>
                <c:manualLayout>
                  <c:x val="2.5398163644899672E-3"/>
                  <c:y val="2.7184844958747269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0"/>
              <c:spPr/>
              <c:txPr>
                <a:bodyPr/>
                <a:lstStyle/>
                <a:p>
                  <a:pPr>
                    <a:defRPr sz="1100" b="1">
                      <a:solidFill>
                        <a:schemeClr val="tx1"/>
                      </a:solidFill>
                      <a:latin typeface="Times New Roman" pitchFamily="18" charset="0"/>
                      <a:cs typeface="Times New Roman" pitchFamily="18" charset="0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1"/>
              <c:layout/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100" b="1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Лист1!$A$2:$A$16</c:f>
              <c:numCache>
                <c:formatCode>General</c:formatCode>
                <c:ptCount val="15"/>
                <c:pt idx="0">
                  <c:v>2005</c:v>
                </c:pt>
                <c:pt idx="1">
                  <c:v>2006</c:v>
                </c:pt>
                <c:pt idx="2">
                  <c:v>2007</c:v>
                </c:pt>
                <c:pt idx="3">
                  <c:v>2008</c:v>
                </c:pt>
                <c:pt idx="4">
                  <c:v>2009</c:v>
                </c:pt>
                <c:pt idx="5">
                  <c:v>2010</c:v>
                </c:pt>
                <c:pt idx="6">
                  <c:v>2011</c:v>
                </c:pt>
                <c:pt idx="7">
                  <c:v>2012</c:v>
                </c:pt>
                <c:pt idx="8">
                  <c:v>2013</c:v>
                </c:pt>
                <c:pt idx="9">
                  <c:v>2014</c:v>
                </c:pt>
                <c:pt idx="10">
                  <c:v>2015</c:v>
                </c:pt>
                <c:pt idx="11">
                  <c:v>2016</c:v>
                </c:pt>
                <c:pt idx="12">
                  <c:v>2017</c:v>
                </c:pt>
                <c:pt idx="13">
                  <c:v>2018</c:v>
                </c:pt>
                <c:pt idx="14">
                  <c:v>2019</c:v>
                </c:pt>
              </c:numCache>
            </c:numRef>
          </c:cat>
          <c:val>
            <c:numRef>
              <c:f>Лист1!$B$2:$B$16</c:f>
              <c:numCache>
                <c:formatCode>General</c:formatCode>
                <c:ptCount val="15"/>
                <c:pt idx="0">
                  <c:v>16.5</c:v>
                </c:pt>
                <c:pt idx="1">
                  <c:v>7.5</c:v>
                </c:pt>
                <c:pt idx="2">
                  <c:v>4.5</c:v>
                </c:pt>
                <c:pt idx="3">
                  <c:v>12.2</c:v>
                </c:pt>
                <c:pt idx="4">
                  <c:v>3.2</c:v>
                </c:pt>
                <c:pt idx="5">
                  <c:v>6.5</c:v>
                </c:pt>
                <c:pt idx="6">
                  <c:v>12.1</c:v>
                </c:pt>
                <c:pt idx="7">
                  <c:v>4.3</c:v>
                </c:pt>
                <c:pt idx="8">
                  <c:v>3</c:v>
                </c:pt>
                <c:pt idx="9">
                  <c:v>10.4</c:v>
                </c:pt>
                <c:pt idx="10">
                  <c:v>2</c:v>
                </c:pt>
                <c:pt idx="11">
                  <c:v>28.6</c:v>
                </c:pt>
                <c:pt idx="12" formatCode="#,##0.0">
                  <c:v>5.7762566968476081</c:v>
                </c:pt>
                <c:pt idx="13" formatCode="#,##0.0">
                  <c:v>1.444064174211902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7863936"/>
        <c:axId val="73134016"/>
      </c:barChart>
      <c:lineChart>
        <c:grouping val="stacked"/>
        <c:varyColors val="0"/>
        <c:ser>
          <c:idx val="1"/>
          <c:order val="1"/>
          <c:tx>
            <c:strRef>
              <c:f>Лист1!$C$1</c:f>
              <c:strCache>
                <c:ptCount val="1"/>
                <c:pt idx="0">
                  <c:v>Ряд 3</c:v>
                </c:pt>
              </c:strCache>
            </c:strRef>
          </c:tx>
          <c:spPr>
            <a:ln>
              <a:solidFill>
                <a:srgbClr val="FF0000"/>
              </a:solidFill>
            </a:ln>
          </c:spPr>
          <c:marker>
            <c:symbol val="none"/>
          </c:marker>
          <c:dPt>
            <c:idx val="1"/>
            <c:bubble3D val="0"/>
            <c:spPr>
              <a:ln>
                <a:noFill/>
              </a:ln>
            </c:spPr>
          </c:dPt>
          <c:dPt>
            <c:idx val="2"/>
            <c:bubble3D val="0"/>
            <c:spPr>
              <a:ln>
                <a:noFill/>
              </a:ln>
            </c:spPr>
          </c:dPt>
          <c:dPt>
            <c:idx val="3"/>
            <c:bubble3D val="0"/>
            <c:spPr>
              <a:ln>
                <a:noFill/>
              </a:ln>
            </c:spPr>
          </c:dPt>
          <c:dLbls>
            <c:dLbl>
              <c:idx val="0"/>
              <c:delete val="1"/>
            </c:dLbl>
            <c:dLbl>
              <c:idx val="1"/>
              <c:delete val="1"/>
            </c:dLbl>
            <c:dLbl>
              <c:idx val="2"/>
              <c:delete val="1"/>
            </c:dLbl>
            <c:dLbl>
              <c:idx val="3"/>
              <c:delete val="1"/>
            </c:dLbl>
            <c:dLbl>
              <c:idx val="4"/>
              <c:delete val="1"/>
            </c:dLbl>
            <c:dLbl>
              <c:idx val="5"/>
              <c:delete val="1"/>
            </c:dLbl>
            <c:dLbl>
              <c:idx val="6"/>
              <c:delete val="1"/>
            </c:dLbl>
            <c:dLbl>
              <c:idx val="7"/>
              <c:delete val="1"/>
            </c:dLbl>
            <c:dLbl>
              <c:idx val="8"/>
              <c:delete val="1"/>
            </c:dLbl>
            <c:dLbl>
              <c:idx val="9"/>
              <c:delete val="1"/>
            </c:dLbl>
            <c:dLbl>
              <c:idx val="10"/>
              <c:layout>
                <c:manualLayout>
                  <c:x val="-4.6579330422125184E-2"/>
                  <c:y val="-3.855421686746988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1"/>
              <c:layout>
                <c:manualLayout>
                  <c:x val="-3.2023289665211167E-2"/>
                  <c:y val="5.301204819277108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2"/>
              <c:layout>
                <c:manualLayout>
                  <c:x val="-5.8224163027656581E-2"/>
                  <c:y val="-7.228915662650611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3"/>
              <c:layout>
                <c:manualLayout>
                  <c:x val="-2.6200873362445413E-2"/>
                  <c:y val="-5.301204819277108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100" b="1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Лист1!$A$2:$A$16</c:f>
              <c:numCache>
                <c:formatCode>General</c:formatCode>
                <c:ptCount val="15"/>
                <c:pt idx="0">
                  <c:v>2005</c:v>
                </c:pt>
                <c:pt idx="1">
                  <c:v>2006</c:v>
                </c:pt>
                <c:pt idx="2">
                  <c:v>2007</c:v>
                </c:pt>
                <c:pt idx="3">
                  <c:v>2008</c:v>
                </c:pt>
                <c:pt idx="4">
                  <c:v>2009</c:v>
                </c:pt>
                <c:pt idx="5">
                  <c:v>2010</c:v>
                </c:pt>
                <c:pt idx="6">
                  <c:v>2011</c:v>
                </c:pt>
                <c:pt idx="7">
                  <c:v>2012</c:v>
                </c:pt>
                <c:pt idx="8">
                  <c:v>2013</c:v>
                </c:pt>
                <c:pt idx="9">
                  <c:v>2014</c:v>
                </c:pt>
                <c:pt idx="10">
                  <c:v>2015</c:v>
                </c:pt>
                <c:pt idx="11">
                  <c:v>2016</c:v>
                </c:pt>
                <c:pt idx="12">
                  <c:v>2017</c:v>
                </c:pt>
                <c:pt idx="13">
                  <c:v>2018</c:v>
                </c:pt>
                <c:pt idx="14">
                  <c:v>2019</c:v>
                </c:pt>
              </c:numCache>
            </c:numRef>
          </c:cat>
          <c:val>
            <c:numRef>
              <c:f>Лист1!$C$2:$C$16</c:f>
              <c:numCache>
                <c:formatCode>General</c:formatCode>
                <c:ptCount val="15"/>
                <c:pt idx="3" formatCode="0.0">
                  <c:v>9.5</c:v>
                </c:pt>
                <c:pt idx="4" formatCode="0.0">
                  <c:v>8.0666666666666664</c:v>
                </c:pt>
                <c:pt idx="5" formatCode="0.0">
                  <c:v>6.6333333333333329</c:v>
                </c:pt>
                <c:pt idx="6" formatCode="0.0">
                  <c:v>7.3</c:v>
                </c:pt>
                <c:pt idx="7" formatCode="0.0">
                  <c:v>7.2666666666666657</c:v>
                </c:pt>
                <c:pt idx="8" formatCode="0.0">
                  <c:v>7.6333333333333337</c:v>
                </c:pt>
                <c:pt idx="9" formatCode="0.0">
                  <c:v>6.4666666666666659</c:v>
                </c:pt>
                <c:pt idx="10" formatCode="0.0">
                  <c:v>5.8999999999999995</c:v>
                </c:pt>
                <c:pt idx="11" formatCode="0.0">
                  <c:v>5.1333333333333337</c:v>
                </c:pt>
                <c:pt idx="12" formatCode="0.0">
                  <c:v>13.666666666666666</c:v>
                </c:pt>
                <c:pt idx="13" formatCode="0.0">
                  <c:v>12.125418898949205</c:v>
                </c:pt>
                <c:pt idx="14" formatCode="0.0">
                  <c:v>11.940106957019838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7863936"/>
        <c:axId val="73134016"/>
      </c:lineChart>
      <c:catAx>
        <c:axId val="3786393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000"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73134016"/>
        <c:crosses val="autoZero"/>
        <c:auto val="1"/>
        <c:lblAlgn val="ctr"/>
        <c:lblOffset val="100"/>
        <c:noMultiLvlLbl val="0"/>
      </c:catAx>
      <c:valAx>
        <c:axId val="73134016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100"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37863936"/>
        <c:crosses val="autoZero"/>
        <c:crossBetween val="between"/>
      </c:valAx>
      <c:spPr>
        <a:noFill/>
        <a:ln w="25395">
          <a:noFill/>
        </a:ln>
      </c:spPr>
    </c:plotArea>
    <c:plotVisOnly val="1"/>
    <c:dispBlanksAs val="zero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0420756820670717E-2"/>
          <c:y val="3.476994619645439E-2"/>
          <c:w val="0.86548692010411543"/>
          <c:h val="0.81063850048408015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spPr>
            <a:solidFill>
              <a:srgbClr val="1F497D">
                <a:lumMod val="60000"/>
                <a:lumOff val="40000"/>
              </a:srgbClr>
            </a:solidFill>
          </c:spPr>
          <c:invertIfNegative val="0"/>
          <c:dPt>
            <c:idx val="10"/>
            <c:invertIfNegative val="0"/>
            <c:bubble3D val="0"/>
            <c:spPr>
              <a:solidFill>
                <a:srgbClr val="1F497D">
                  <a:lumMod val="60000"/>
                  <a:lumOff val="40000"/>
                </a:srgbClr>
              </a:solidFill>
            </c:spPr>
          </c:dPt>
          <c:dLbls>
            <c:dLbl>
              <c:idx val="5"/>
              <c:layout>
                <c:manualLayout>
                  <c:x val="-3.4473468017632311E-4"/>
                  <c:y val="1.7902250627123303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0"/>
              <c:layout>
                <c:manualLayout>
                  <c:x val="2.8684112931385342E-3"/>
                  <c:y val="1.9277108433734941E-2"/>
                </c:manualLayout>
              </c:layout>
              <c:spPr/>
              <c:txPr>
                <a:bodyPr/>
                <a:lstStyle/>
                <a:p>
                  <a:pPr>
                    <a:defRPr sz="1094" b="1">
                      <a:solidFill>
                        <a:schemeClr val="tx1"/>
                      </a:solidFill>
                      <a:latin typeface="Times New Roman" pitchFamily="18" charset="0"/>
                      <a:cs typeface="Times New Roman" pitchFamily="18" charset="0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1"/>
              <c:layout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4"/>
              <c:delete val="1"/>
            </c:dLbl>
            <c:txPr>
              <a:bodyPr/>
              <a:lstStyle/>
              <a:p>
                <a:pPr>
                  <a:defRPr sz="1094" b="1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Лист1!$A$2:$A$16</c:f>
              <c:numCache>
                <c:formatCode>General</c:formatCode>
                <c:ptCount val="15"/>
                <c:pt idx="0">
                  <c:v>2005</c:v>
                </c:pt>
                <c:pt idx="1">
                  <c:v>2006</c:v>
                </c:pt>
                <c:pt idx="2">
                  <c:v>2007</c:v>
                </c:pt>
                <c:pt idx="3">
                  <c:v>2008</c:v>
                </c:pt>
                <c:pt idx="4">
                  <c:v>2009</c:v>
                </c:pt>
                <c:pt idx="5">
                  <c:v>2010</c:v>
                </c:pt>
                <c:pt idx="6">
                  <c:v>2011</c:v>
                </c:pt>
                <c:pt idx="7">
                  <c:v>2012</c:v>
                </c:pt>
                <c:pt idx="8">
                  <c:v>2013</c:v>
                </c:pt>
                <c:pt idx="9">
                  <c:v>2014</c:v>
                </c:pt>
                <c:pt idx="10">
                  <c:v>2015</c:v>
                </c:pt>
                <c:pt idx="11">
                  <c:v>2016</c:v>
                </c:pt>
                <c:pt idx="12">
                  <c:v>2017</c:v>
                </c:pt>
                <c:pt idx="13">
                  <c:v>2018</c:v>
                </c:pt>
                <c:pt idx="14">
                  <c:v>2019</c:v>
                </c:pt>
              </c:numCache>
            </c:numRef>
          </c:cat>
          <c:val>
            <c:numRef>
              <c:f>Лист1!$B$2:$B$16</c:f>
              <c:numCache>
                <c:formatCode>General</c:formatCode>
                <c:ptCount val="15"/>
                <c:pt idx="0">
                  <c:v>11</c:v>
                </c:pt>
                <c:pt idx="1">
                  <c:v>12.5</c:v>
                </c:pt>
                <c:pt idx="2">
                  <c:v>13.7</c:v>
                </c:pt>
                <c:pt idx="3">
                  <c:v>5.0999999999999996</c:v>
                </c:pt>
                <c:pt idx="4">
                  <c:v>8.5</c:v>
                </c:pt>
                <c:pt idx="5">
                  <c:v>7.5</c:v>
                </c:pt>
                <c:pt idx="6">
                  <c:v>8.6999999999999993</c:v>
                </c:pt>
                <c:pt idx="7">
                  <c:v>10.3</c:v>
                </c:pt>
                <c:pt idx="8">
                  <c:v>10</c:v>
                </c:pt>
                <c:pt idx="9">
                  <c:v>5</c:v>
                </c:pt>
                <c:pt idx="10">
                  <c:v>6.5</c:v>
                </c:pt>
                <c:pt idx="11">
                  <c:v>4.2</c:v>
                </c:pt>
                <c:pt idx="12" formatCode="#,##0.0">
                  <c:v>2.2795140076135767</c:v>
                </c:pt>
                <c:pt idx="13" formatCode="#,##0.0">
                  <c:v>4.5590280152271534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7984768"/>
        <c:axId val="73135744"/>
      </c:barChart>
      <c:lineChart>
        <c:grouping val="stacked"/>
        <c:varyColors val="0"/>
        <c:ser>
          <c:idx val="1"/>
          <c:order val="1"/>
          <c:tx>
            <c:strRef>
              <c:f>Лист1!$C$1</c:f>
              <c:strCache>
                <c:ptCount val="1"/>
                <c:pt idx="0">
                  <c:v>Ряд 3</c:v>
                </c:pt>
              </c:strCache>
            </c:strRef>
          </c:tx>
          <c:spPr>
            <a:ln>
              <a:solidFill>
                <a:srgbClr val="FF0000"/>
              </a:solidFill>
            </a:ln>
          </c:spPr>
          <c:marker>
            <c:symbol val="none"/>
          </c:marker>
          <c:dPt>
            <c:idx val="1"/>
            <c:bubble3D val="0"/>
            <c:spPr>
              <a:ln>
                <a:noFill/>
              </a:ln>
            </c:spPr>
          </c:dPt>
          <c:dPt>
            <c:idx val="2"/>
            <c:bubble3D val="0"/>
            <c:spPr>
              <a:ln>
                <a:noFill/>
              </a:ln>
            </c:spPr>
          </c:dPt>
          <c:dPt>
            <c:idx val="3"/>
            <c:bubble3D val="0"/>
            <c:spPr>
              <a:ln>
                <a:noFill/>
              </a:ln>
            </c:spPr>
          </c:dPt>
          <c:dLbls>
            <c:dLbl>
              <c:idx val="0"/>
              <c:delete val="1"/>
            </c:dLbl>
            <c:dLbl>
              <c:idx val="1"/>
              <c:delete val="1"/>
            </c:dLbl>
            <c:dLbl>
              <c:idx val="2"/>
              <c:delete val="1"/>
            </c:dLbl>
            <c:dLbl>
              <c:idx val="3"/>
              <c:delete val="1"/>
            </c:dLbl>
            <c:dLbl>
              <c:idx val="4"/>
              <c:delete val="1"/>
            </c:dLbl>
            <c:dLbl>
              <c:idx val="5"/>
              <c:delete val="1"/>
            </c:dLbl>
            <c:dLbl>
              <c:idx val="6"/>
              <c:delete val="1"/>
            </c:dLbl>
            <c:dLbl>
              <c:idx val="7"/>
              <c:delete val="1"/>
            </c:dLbl>
            <c:dLbl>
              <c:idx val="8"/>
              <c:delete val="1"/>
            </c:dLbl>
            <c:dLbl>
              <c:idx val="9"/>
              <c:delete val="1"/>
            </c:dLbl>
            <c:dLbl>
              <c:idx val="12"/>
              <c:layout>
                <c:manualLayout>
                  <c:x val="-5.4499814569632259E-2"/>
                  <c:y val="3.855421686746988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000" b="1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Лист1!$A$2:$A$16</c:f>
              <c:numCache>
                <c:formatCode>General</c:formatCode>
                <c:ptCount val="15"/>
                <c:pt idx="0">
                  <c:v>2005</c:v>
                </c:pt>
                <c:pt idx="1">
                  <c:v>2006</c:v>
                </c:pt>
                <c:pt idx="2">
                  <c:v>2007</c:v>
                </c:pt>
                <c:pt idx="3">
                  <c:v>2008</c:v>
                </c:pt>
                <c:pt idx="4">
                  <c:v>2009</c:v>
                </c:pt>
                <c:pt idx="5">
                  <c:v>2010</c:v>
                </c:pt>
                <c:pt idx="6">
                  <c:v>2011</c:v>
                </c:pt>
                <c:pt idx="7">
                  <c:v>2012</c:v>
                </c:pt>
                <c:pt idx="8">
                  <c:v>2013</c:v>
                </c:pt>
                <c:pt idx="9">
                  <c:v>2014</c:v>
                </c:pt>
                <c:pt idx="10">
                  <c:v>2015</c:v>
                </c:pt>
                <c:pt idx="11">
                  <c:v>2016</c:v>
                </c:pt>
                <c:pt idx="12">
                  <c:v>2017</c:v>
                </c:pt>
                <c:pt idx="13">
                  <c:v>2018</c:v>
                </c:pt>
                <c:pt idx="14">
                  <c:v>2019</c:v>
                </c:pt>
              </c:numCache>
            </c:numRef>
          </c:cat>
          <c:val>
            <c:numRef>
              <c:f>Лист1!$C$2:$C$16</c:f>
              <c:numCache>
                <c:formatCode>General</c:formatCode>
                <c:ptCount val="15"/>
                <c:pt idx="3" formatCode="0.0">
                  <c:v>12.4</c:v>
                </c:pt>
                <c:pt idx="4" formatCode="0.0">
                  <c:v>10.433333333333332</c:v>
                </c:pt>
                <c:pt idx="5" formatCode="0.0">
                  <c:v>9.1</c:v>
                </c:pt>
                <c:pt idx="6" formatCode="0.0">
                  <c:v>7.0333333333333341</c:v>
                </c:pt>
                <c:pt idx="7" formatCode="0.0">
                  <c:v>8.2333333333333325</c:v>
                </c:pt>
                <c:pt idx="8" formatCode="0.0">
                  <c:v>8.8333333333333339</c:v>
                </c:pt>
                <c:pt idx="9" formatCode="0.0">
                  <c:v>9.6666666666666661</c:v>
                </c:pt>
                <c:pt idx="10" formatCode="0.0">
                  <c:v>8.4333333333333336</c:v>
                </c:pt>
                <c:pt idx="11" formatCode="0.0">
                  <c:v>7.166666666666667</c:v>
                </c:pt>
                <c:pt idx="12" formatCode="0.0">
                  <c:v>5.2333333333333334</c:v>
                </c:pt>
                <c:pt idx="13" formatCode="0.0">
                  <c:v>4.3265046692045255</c:v>
                </c:pt>
                <c:pt idx="14" formatCode="0.0">
                  <c:v>3.6795140076135766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7984768"/>
        <c:axId val="73135744"/>
      </c:lineChart>
      <c:catAx>
        <c:axId val="3798476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044"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73135744"/>
        <c:crosses val="autoZero"/>
        <c:auto val="1"/>
        <c:lblAlgn val="ctr"/>
        <c:lblOffset val="100"/>
        <c:noMultiLvlLbl val="0"/>
      </c:catAx>
      <c:valAx>
        <c:axId val="73135744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094"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37984768"/>
        <c:crosses val="autoZero"/>
        <c:crossBetween val="between"/>
      </c:valAx>
      <c:spPr>
        <a:noFill/>
        <a:ln w="25395">
          <a:noFill/>
        </a:ln>
      </c:spPr>
    </c:plotArea>
    <c:plotVisOnly val="1"/>
    <c:dispBlanksAs val="zero"/>
    <c:showDLblsOverMax val="0"/>
  </c:chart>
  <c:txPr>
    <a:bodyPr/>
    <a:lstStyle/>
    <a:p>
      <a:pPr>
        <a:defRPr sz="1788"/>
      </a:pPr>
      <a:endParaRPr lang="ru-RU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8.6128644729907333E-2"/>
          <c:y val="3.1851484559392296E-2"/>
          <c:w val="0.86548692010411543"/>
          <c:h val="0.8106385004840777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invertIfNegative val="0"/>
          <c:dLbls>
            <c:dLbl>
              <c:idx val="5"/>
              <c:layout>
                <c:manualLayout>
                  <c:x val="-9.9161146283019862E-7"/>
                  <c:y val="1.512644042920328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0"/>
              <c:layout>
                <c:manualLayout>
                  <c:x val="3.1483671749750921E-3"/>
                  <c:y val="2.5188916876574215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4"/>
              <c:delete val="1"/>
            </c:dLbl>
            <c:txPr>
              <a:bodyPr/>
              <a:lstStyle/>
              <a:p>
                <a:pPr>
                  <a:defRPr sz="1100" b="1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Лист1!$A$2:$A$16</c:f>
              <c:numCache>
                <c:formatCode>General</c:formatCode>
                <c:ptCount val="15"/>
                <c:pt idx="0">
                  <c:v>2005</c:v>
                </c:pt>
                <c:pt idx="1">
                  <c:v>2006</c:v>
                </c:pt>
                <c:pt idx="2">
                  <c:v>2007</c:v>
                </c:pt>
                <c:pt idx="3">
                  <c:v>2008</c:v>
                </c:pt>
                <c:pt idx="4">
                  <c:v>2009</c:v>
                </c:pt>
                <c:pt idx="5">
                  <c:v>2010</c:v>
                </c:pt>
                <c:pt idx="6">
                  <c:v>2011</c:v>
                </c:pt>
                <c:pt idx="7">
                  <c:v>2012</c:v>
                </c:pt>
                <c:pt idx="8">
                  <c:v>2013</c:v>
                </c:pt>
                <c:pt idx="9">
                  <c:v>2014</c:v>
                </c:pt>
                <c:pt idx="10">
                  <c:v>2015</c:v>
                </c:pt>
                <c:pt idx="11">
                  <c:v>2016</c:v>
                </c:pt>
                <c:pt idx="12">
                  <c:v>2017</c:v>
                </c:pt>
                <c:pt idx="13">
                  <c:v>2018</c:v>
                </c:pt>
                <c:pt idx="14">
                  <c:v>2019</c:v>
                </c:pt>
              </c:numCache>
            </c:numRef>
          </c:cat>
          <c:val>
            <c:numRef>
              <c:f>Лист1!$B$2:$B$16</c:f>
              <c:numCache>
                <c:formatCode>0.0</c:formatCode>
                <c:ptCount val="15"/>
                <c:pt idx="0">
                  <c:v>2.2999999999999998</c:v>
                </c:pt>
                <c:pt idx="1">
                  <c:v>7.8</c:v>
                </c:pt>
                <c:pt idx="2">
                  <c:v>8.6999999999999993</c:v>
                </c:pt>
                <c:pt idx="3">
                  <c:v>32.1</c:v>
                </c:pt>
                <c:pt idx="4">
                  <c:v>0.15</c:v>
                </c:pt>
                <c:pt idx="5">
                  <c:v>6.6</c:v>
                </c:pt>
                <c:pt idx="6">
                  <c:v>50</c:v>
                </c:pt>
                <c:pt idx="7">
                  <c:v>13.3</c:v>
                </c:pt>
                <c:pt idx="8">
                  <c:v>39.5</c:v>
                </c:pt>
                <c:pt idx="9">
                  <c:v>106.2</c:v>
                </c:pt>
                <c:pt idx="10">
                  <c:v>6.8</c:v>
                </c:pt>
                <c:pt idx="11">
                  <c:v>791.2</c:v>
                </c:pt>
                <c:pt idx="12">
                  <c:v>33.325000000000003</c:v>
                </c:pt>
                <c:pt idx="13">
                  <c:v>334.25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8421504"/>
        <c:axId val="73136320"/>
      </c:barChart>
      <c:lineChart>
        <c:grouping val="stacked"/>
        <c:varyColors val="0"/>
        <c:ser>
          <c:idx val="1"/>
          <c:order val="1"/>
          <c:tx>
            <c:strRef>
              <c:f>Лист1!$C$1</c:f>
              <c:strCache>
                <c:ptCount val="1"/>
                <c:pt idx="0">
                  <c:v>Ряд 2</c:v>
                </c:pt>
              </c:strCache>
            </c:strRef>
          </c:tx>
          <c:marker>
            <c:symbol val="none"/>
          </c:marker>
          <c:dPt>
            <c:idx val="1"/>
            <c:bubble3D val="0"/>
            <c:spPr>
              <a:ln>
                <a:noFill/>
              </a:ln>
            </c:spPr>
          </c:dPt>
          <c:dPt>
            <c:idx val="2"/>
            <c:bubble3D val="0"/>
            <c:spPr>
              <a:ln>
                <a:noFill/>
              </a:ln>
            </c:spPr>
          </c:dPt>
          <c:dPt>
            <c:idx val="3"/>
            <c:bubble3D val="0"/>
            <c:spPr>
              <a:ln>
                <a:noFill/>
              </a:ln>
            </c:spPr>
          </c:dPt>
          <c:dLbls>
            <c:dLbl>
              <c:idx val="0"/>
              <c:delete val="1"/>
            </c:dLbl>
            <c:dLbl>
              <c:idx val="1"/>
              <c:delete val="1"/>
            </c:dLbl>
            <c:dLbl>
              <c:idx val="2"/>
              <c:delete val="1"/>
            </c:dLbl>
            <c:dLbl>
              <c:idx val="3"/>
              <c:delete val="1"/>
            </c:dLbl>
            <c:dLbl>
              <c:idx val="4"/>
              <c:delete val="1"/>
            </c:dLbl>
            <c:dLbl>
              <c:idx val="5"/>
              <c:delete val="1"/>
            </c:dLbl>
            <c:dLbl>
              <c:idx val="6"/>
              <c:delete val="1"/>
            </c:dLbl>
            <c:dLbl>
              <c:idx val="7"/>
              <c:delete val="1"/>
            </c:dLbl>
            <c:dLbl>
              <c:idx val="8"/>
              <c:delete val="1"/>
            </c:dLbl>
            <c:dLbl>
              <c:idx val="9"/>
              <c:layout>
                <c:manualLayout>
                  <c:x val="-7.0051169643195799E-2"/>
                  <c:y val="-2.8967254408060455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0"/>
              <c:layout>
                <c:manualLayout>
                  <c:x val="-5.7457700943295428E-2"/>
                  <c:y val="-3.9042821158690177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1"/>
              <c:layout>
                <c:manualLayout>
                  <c:x val="-4.8012599418370154E-2"/>
                  <c:y val="-7.4307304785894202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2"/>
              <c:layout>
                <c:manualLayout>
                  <c:x val="-6.8476986055708247E-2"/>
                  <c:y val="-2.3929471032745592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3"/>
              <c:layout>
                <c:manualLayout>
                  <c:x val="-5.3883932345308069E-2"/>
                  <c:y val="4.1561712846347514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000" b="1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ru-RU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Лист1!$A$2:$A$16</c:f>
              <c:numCache>
                <c:formatCode>General</c:formatCode>
                <c:ptCount val="15"/>
                <c:pt idx="0">
                  <c:v>2005</c:v>
                </c:pt>
                <c:pt idx="1">
                  <c:v>2006</c:v>
                </c:pt>
                <c:pt idx="2">
                  <c:v>2007</c:v>
                </c:pt>
                <c:pt idx="3">
                  <c:v>2008</c:v>
                </c:pt>
                <c:pt idx="4">
                  <c:v>2009</c:v>
                </c:pt>
                <c:pt idx="5">
                  <c:v>2010</c:v>
                </c:pt>
                <c:pt idx="6">
                  <c:v>2011</c:v>
                </c:pt>
                <c:pt idx="7">
                  <c:v>2012</c:v>
                </c:pt>
                <c:pt idx="8">
                  <c:v>2013</c:v>
                </c:pt>
                <c:pt idx="9">
                  <c:v>2014</c:v>
                </c:pt>
                <c:pt idx="10">
                  <c:v>2015</c:v>
                </c:pt>
                <c:pt idx="11">
                  <c:v>2016</c:v>
                </c:pt>
                <c:pt idx="12">
                  <c:v>2017</c:v>
                </c:pt>
                <c:pt idx="13">
                  <c:v>2018</c:v>
                </c:pt>
                <c:pt idx="14">
                  <c:v>2019</c:v>
                </c:pt>
              </c:numCache>
            </c:numRef>
          </c:cat>
          <c:val>
            <c:numRef>
              <c:f>Лист1!$C$2:$C$16</c:f>
              <c:numCache>
                <c:formatCode>General</c:formatCode>
                <c:ptCount val="15"/>
                <c:pt idx="3" formatCode="0.0">
                  <c:v>6.2666666666666657</c:v>
                </c:pt>
                <c:pt idx="4" formatCode="0.0">
                  <c:v>16.2</c:v>
                </c:pt>
                <c:pt idx="5" formatCode="0.0">
                  <c:v>13.649999999999999</c:v>
                </c:pt>
                <c:pt idx="6" formatCode="0.0">
                  <c:v>12.950000000000001</c:v>
                </c:pt>
                <c:pt idx="7" formatCode="0.0">
                  <c:v>18.916666666666668</c:v>
                </c:pt>
                <c:pt idx="8" formatCode="0.0">
                  <c:v>23.3</c:v>
                </c:pt>
                <c:pt idx="9" formatCode="0.0">
                  <c:v>34.266666666666666</c:v>
                </c:pt>
                <c:pt idx="10" formatCode="0.0">
                  <c:v>53</c:v>
                </c:pt>
                <c:pt idx="11" formatCode="0.0">
                  <c:v>50.833333333333336</c:v>
                </c:pt>
                <c:pt idx="12" formatCode="0.0">
                  <c:v>301.40000000000003</c:v>
                </c:pt>
                <c:pt idx="13" formatCode="0.0">
                  <c:v>277.10833333333335</c:v>
                </c:pt>
                <c:pt idx="14" formatCode="0.0">
                  <c:v>386.25833333333338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8421504"/>
        <c:axId val="73136320"/>
      </c:lineChart>
      <c:catAx>
        <c:axId val="3842150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900"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73136320"/>
        <c:crosses val="autoZero"/>
        <c:auto val="1"/>
        <c:lblAlgn val="ctr"/>
        <c:lblOffset val="100"/>
        <c:noMultiLvlLbl val="0"/>
      </c:catAx>
      <c:valAx>
        <c:axId val="73136320"/>
        <c:scaling>
          <c:orientation val="minMax"/>
        </c:scaling>
        <c:delete val="0"/>
        <c:axPos val="l"/>
        <c:majorGridlines/>
        <c:numFmt formatCode="0.0" sourceLinked="1"/>
        <c:majorTickMark val="out"/>
        <c:minorTickMark val="none"/>
        <c:tickLblPos val="nextTo"/>
        <c:txPr>
          <a:bodyPr/>
          <a:lstStyle/>
          <a:p>
            <a:pPr>
              <a:defRPr sz="1100"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38421504"/>
        <c:crosses val="autoZero"/>
        <c:crossBetween val="between"/>
      </c:valAx>
      <c:spPr>
        <a:noFill/>
        <a:ln w="25410">
          <a:noFill/>
        </a:ln>
      </c:spPr>
    </c:plotArea>
    <c:plotVisOnly val="1"/>
    <c:dispBlanksAs val="zero"/>
    <c:showDLblsOverMax val="0"/>
  </c:chart>
  <c:txPr>
    <a:bodyPr/>
    <a:lstStyle/>
    <a:p>
      <a:pPr>
        <a:defRPr sz="1807"/>
      </a:pPr>
      <a:endParaRPr lang="ru-RU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0420756820670717E-2"/>
          <c:y val="3.476994619645439E-2"/>
          <c:w val="0.86548692010411543"/>
          <c:h val="0.8106385004840779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invertIfNegative val="0"/>
          <c:dLbls>
            <c:dLbl>
              <c:idx val="4"/>
              <c:layout>
                <c:manualLayout>
                  <c:x val="0"/>
                  <c:y val="1.0075566750629716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8"/>
              <c:delete val="1"/>
            </c:dLbl>
            <c:txPr>
              <a:bodyPr/>
              <a:lstStyle/>
              <a:p>
                <a:pPr>
                  <a:defRPr sz="1000" b="1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Лист1!$A$2:$A$10</c:f>
              <c:numCache>
                <c:formatCode>General</c:formatCode>
                <c:ptCount val="9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  <c:pt idx="5">
                  <c:v>2016</c:v>
                </c:pt>
                <c:pt idx="6">
                  <c:v>2017</c:v>
                </c:pt>
                <c:pt idx="7">
                  <c:v>2018</c:v>
                </c:pt>
                <c:pt idx="8">
                  <c:v>2019</c:v>
                </c:pt>
              </c:numCache>
            </c:numRef>
          </c:cat>
          <c:val>
            <c:numRef>
              <c:f>Лист1!$B$2:$B$10</c:f>
              <c:numCache>
                <c:formatCode>0.0</c:formatCode>
                <c:ptCount val="9"/>
                <c:pt idx="0">
                  <c:v>28.4</c:v>
                </c:pt>
                <c:pt idx="1">
                  <c:v>13.9</c:v>
                </c:pt>
                <c:pt idx="2">
                  <c:v>164</c:v>
                </c:pt>
                <c:pt idx="3">
                  <c:v>76</c:v>
                </c:pt>
                <c:pt idx="4">
                  <c:v>68.75</c:v>
                </c:pt>
                <c:pt idx="5">
                  <c:v>14.9</c:v>
                </c:pt>
                <c:pt idx="6">
                  <c:v>80.6875</c:v>
                </c:pt>
                <c:pt idx="7">
                  <c:v>4.1500000000000004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9590400"/>
        <c:axId val="88020032"/>
      </c:barChart>
      <c:lineChart>
        <c:grouping val="stacked"/>
        <c:varyColors val="0"/>
        <c:ser>
          <c:idx val="1"/>
          <c:order val="1"/>
          <c:tx>
            <c:strRef>
              <c:f>Лист1!$C$1</c:f>
              <c:strCache>
                <c:ptCount val="1"/>
                <c:pt idx="0">
                  <c:v>Ряд 2</c:v>
                </c:pt>
              </c:strCache>
            </c:strRef>
          </c:tx>
          <c:marker>
            <c:symbol val="none"/>
          </c:marker>
          <c:dPt>
            <c:idx val="1"/>
            <c:bubble3D val="0"/>
            <c:spPr>
              <a:ln>
                <a:noFill/>
              </a:ln>
            </c:spPr>
          </c:dPt>
          <c:dPt>
            <c:idx val="2"/>
            <c:bubble3D val="0"/>
            <c:spPr>
              <a:ln>
                <a:noFill/>
              </a:ln>
            </c:spPr>
          </c:dPt>
          <c:dPt>
            <c:idx val="3"/>
            <c:bubble3D val="0"/>
            <c:spPr>
              <a:ln>
                <a:noFill/>
              </a:ln>
            </c:spPr>
          </c:dPt>
          <c:dLbls>
            <c:dLbl>
              <c:idx val="0"/>
              <c:delete val="1"/>
            </c:dLbl>
            <c:dLbl>
              <c:idx val="1"/>
              <c:delete val="1"/>
            </c:dLbl>
            <c:dLbl>
              <c:idx val="2"/>
              <c:delete val="1"/>
            </c:dLbl>
            <c:dLbl>
              <c:idx val="3"/>
              <c:delete val="1"/>
            </c:dLbl>
            <c:dLbl>
              <c:idx val="4"/>
              <c:layout>
                <c:manualLayout>
                  <c:x val="-2.2038818127752834E-2"/>
                  <c:y val="-8.0604930680894221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-9.4451015249253957E-3"/>
                  <c:y val="-2.518891687657433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0"/>
                  <c:y val="-5.037783375314861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8"/>
              <c:layout>
                <c:manualLayout>
                  <c:x val="-6.2967343499501843E-3"/>
                  <c:y val="5.541561712846347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#,##0.0" sourceLinked="0"/>
            <c:txPr>
              <a:bodyPr/>
              <a:lstStyle/>
              <a:p>
                <a:pPr>
                  <a:defRPr sz="1100" b="1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Лист1!$A$2:$A$10</c:f>
              <c:numCache>
                <c:formatCode>General</c:formatCode>
                <c:ptCount val="9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  <c:pt idx="5">
                  <c:v>2016</c:v>
                </c:pt>
                <c:pt idx="6">
                  <c:v>2017</c:v>
                </c:pt>
                <c:pt idx="7">
                  <c:v>2018</c:v>
                </c:pt>
                <c:pt idx="8">
                  <c:v>2019</c:v>
                </c:pt>
              </c:numCache>
            </c:numRef>
          </c:cat>
          <c:val>
            <c:numRef>
              <c:f>Лист1!$C$2:$C$10</c:f>
              <c:numCache>
                <c:formatCode>General</c:formatCode>
                <c:ptCount val="9"/>
                <c:pt idx="3" formatCode="0.0">
                  <c:v>68.766666666666666</c:v>
                </c:pt>
                <c:pt idx="4" formatCode="0.0">
                  <c:v>84.63333333333334</c:v>
                </c:pt>
                <c:pt idx="5" formatCode="0.0">
                  <c:v>102.91666666666667</c:v>
                </c:pt>
                <c:pt idx="6" formatCode="0.0">
                  <c:v>53.216666666666669</c:v>
                </c:pt>
                <c:pt idx="7" formatCode="0.0">
                  <c:v>54.779166666666669</c:v>
                </c:pt>
                <c:pt idx="8" formatCode="0.0">
                  <c:v>33.245833333333337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9590400"/>
        <c:axId val="88020032"/>
      </c:lineChart>
      <c:catAx>
        <c:axId val="3959040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050"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88020032"/>
        <c:crosses val="autoZero"/>
        <c:auto val="1"/>
        <c:lblAlgn val="ctr"/>
        <c:lblOffset val="100"/>
        <c:noMultiLvlLbl val="0"/>
      </c:catAx>
      <c:valAx>
        <c:axId val="88020032"/>
        <c:scaling>
          <c:orientation val="minMax"/>
        </c:scaling>
        <c:delete val="0"/>
        <c:axPos val="l"/>
        <c:majorGridlines/>
        <c:numFmt formatCode="0.0" sourceLinked="1"/>
        <c:majorTickMark val="out"/>
        <c:minorTickMark val="none"/>
        <c:tickLblPos val="nextTo"/>
        <c:txPr>
          <a:bodyPr/>
          <a:lstStyle/>
          <a:p>
            <a:pPr>
              <a:defRPr sz="1100"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39590400"/>
        <c:crosses val="autoZero"/>
        <c:crossBetween val="between"/>
      </c:valAx>
      <c:spPr>
        <a:noFill/>
        <a:ln w="25410">
          <a:noFill/>
        </a:ln>
      </c:spPr>
    </c:plotArea>
    <c:plotVisOnly val="1"/>
    <c:dispBlanksAs val="zero"/>
    <c:showDLblsOverMax val="0"/>
  </c:chart>
  <c:txPr>
    <a:bodyPr/>
    <a:lstStyle/>
    <a:p>
      <a:pPr>
        <a:defRPr sz="1808"/>
      </a:pPr>
      <a:endParaRPr lang="ru-RU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0420756820670717E-2"/>
          <c:y val="3.476994619645439E-2"/>
          <c:w val="0.86548692010411543"/>
          <c:h val="0.8106385004840779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invertIfNegative val="0"/>
          <c:dLbls>
            <c:dLbl>
              <c:idx val="5"/>
              <c:layout>
                <c:manualLayout>
                  <c:x val="2.4800049600099452E-7"/>
                  <c:y val="-3.5304970067818756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"/>
              <c:layout>
                <c:manualLayout>
                  <c:x val="3.1496062992124835E-3"/>
                  <c:y val="0.1058601344308598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0"/>
              <c:delete val="1"/>
            </c:dLbl>
            <c:txPr>
              <a:bodyPr/>
              <a:lstStyle/>
              <a:p>
                <a:pPr>
                  <a:defRPr sz="1000" b="1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Лист1!$A$2:$A$12</c:f>
              <c:numCache>
                <c:formatCode>General</c:formatCode>
                <c:ptCount val="11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  <c:pt idx="5">
                  <c:v>2014</c:v>
                </c:pt>
                <c:pt idx="6">
                  <c:v>2015</c:v>
                </c:pt>
                <c:pt idx="7">
                  <c:v>2016</c:v>
                </c:pt>
                <c:pt idx="8">
                  <c:v>2017</c:v>
                </c:pt>
                <c:pt idx="9">
                  <c:v>2018</c:v>
                </c:pt>
                <c:pt idx="10">
                  <c:v>2019</c:v>
                </c:pt>
              </c:numCache>
            </c:numRef>
          </c:cat>
          <c:val>
            <c:numRef>
              <c:f>Лист1!$B$2:$B$12</c:f>
              <c:numCache>
                <c:formatCode>0.0</c:formatCode>
                <c:ptCount val="11"/>
                <c:pt idx="0">
                  <c:v>13.25</c:v>
                </c:pt>
                <c:pt idx="1">
                  <c:v>11.23</c:v>
                </c:pt>
                <c:pt idx="2">
                  <c:v>9.5</c:v>
                </c:pt>
                <c:pt idx="3">
                  <c:v>7.3</c:v>
                </c:pt>
                <c:pt idx="4">
                  <c:v>26.5</c:v>
                </c:pt>
                <c:pt idx="5">
                  <c:v>12.05</c:v>
                </c:pt>
                <c:pt idx="6">
                  <c:v>37.53</c:v>
                </c:pt>
                <c:pt idx="7">
                  <c:v>23.8</c:v>
                </c:pt>
                <c:pt idx="8">
                  <c:v>17.016666666666666</c:v>
                </c:pt>
                <c:pt idx="9">
                  <c:v>12.958333333333334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8422016"/>
        <c:axId val="88021760"/>
      </c:barChart>
      <c:lineChart>
        <c:grouping val="stacked"/>
        <c:varyColors val="0"/>
        <c:ser>
          <c:idx val="1"/>
          <c:order val="1"/>
          <c:tx>
            <c:strRef>
              <c:f>Лист1!$C$1</c:f>
              <c:strCache>
                <c:ptCount val="1"/>
                <c:pt idx="0">
                  <c:v>Ряд 2</c:v>
                </c:pt>
              </c:strCache>
            </c:strRef>
          </c:tx>
          <c:marker>
            <c:symbol val="none"/>
          </c:marker>
          <c:dPt>
            <c:idx val="1"/>
            <c:bubble3D val="0"/>
            <c:spPr>
              <a:ln>
                <a:noFill/>
              </a:ln>
            </c:spPr>
          </c:dPt>
          <c:dPt>
            <c:idx val="2"/>
            <c:bubble3D val="0"/>
            <c:spPr>
              <a:ln>
                <a:noFill/>
              </a:ln>
            </c:spPr>
          </c:dPt>
          <c:dPt>
            <c:idx val="3"/>
            <c:bubble3D val="0"/>
            <c:spPr>
              <a:ln>
                <a:noFill/>
              </a:ln>
            </c:spPr>
          </c:dPt>
          <c:dLbls>
            <c:dLbl>
              <c:idx val="0"/>
              <c:delete val="1"/>
            </c:dLbl>
            <c:dLbl>
              <c:idx val="1"/>
              <c:delete val="1"/>
            </c:dLbl>
            <c:dLbl>
              <c:idx val="2"/>
              <c:delete val="1"/>
            </c:dLbl>
            <c:dLbl>
              <c:idx val="3"/>
              <c:delete val="1"/>
            </c:dLbl>
            <c:dLbl>
              <c:idx val="4"/>
              <c:delete val="1"/>
            </c:dLbl>
            <c:dLbl>
              <c:idx val="5"/>
              <c:delete val="1"/>
            </c:dLbl>
            <c:dLbl>
              <c:idx val="6"/>
              <c:layout/>
              <c:tx>
                <c:rich>
                  <a:bodyPr/>
                  <a:lstStyle/>
                  <a:p>
                    <a:r>
                      <a:rPr lang="en-US" smtClean="0"/>
                      <a:t>15,</a:t>
                    </a:r>
                    <a:r>
                      <a:rPr lang="ru-RU" smtClean="0"/>
                      <a:t>3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"/>
              <c:layout>
                <c:manualLayout>
                  <c:x val="-1.8897637795275594E-2"/>
                  <c:y val="-5.0409587824219039E-2"/>
                </c:manualLayout>
              </c:layout>
              <c:tx>
                <c:rich>
                  <a:bodyPr/>
                  <a:lstStyle/>
                  <a:p>
                    <a:r>
                      <a:rPr lang="en-US" smtClean="0"/>
                      <a:t>25,</a:t>
                    </a:r>
                    <a:r>
                      <a:rPr lang="ru-RU" smtClean="0"/>
                      <a:t>4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8"/>
              <c:layout>
                <c:manualLayout>
                  <c:x val="-1.259842519685051E-2"/>
                  <c:y val="4.032767025937514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9"/>
              <c:layout>
                <c:manualLayout>
                  <c:x val="-3.1496062992125984E-3"/>
                  <c:y val="-3.528671147695329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#,##0.00" sourceLinked="0"/>
            <c:txPr>
              <a:bodyPr/>
              <a:lstStyle/>
              <a:p>
                <a:pPr>
                  <a:defRPr sz="1100" b="1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Лист1!$A$2:$A$12</c:f>
              <c:numCache>
                <c:formatCode>General</c:formatCode>
                <c:ptCount val="11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  <c:pt idx="5">
                  <c:v>2014</c:v>
                </c:pt>
                <c:pt idx="6">
                  <c:v>2015</c:v>
                </c:pt>
                <c:pt idx="7">
                  <c:v>2016</c:v>
                </c:pt>
                <c:pt idx="8">
                  <c:v>2017</c:v>
                </c:pt>
                <c:pt idx="9">
                  <c:v>2018</c:v>
                </c:pt>
                <c:pt idx="10">
                  <c:v>2019</c:v>
                </c:pt>
              </c:numCache>
            </c:numRef>
          </c:cat>
          <c:val>
            <c:numRef>
              <c:f>Лист1!$C$2:$C$12</c:f>
              <c:numCache>
                <c:formatCode>General</c:formatCode>
                <c:ptCount val="11"/>
                <c:pt idx="3" formatCode="0.0">
                  <c:v>11.326666666666668</c:v>
                </c:pt>
                <c:pt idx="4" formatCode="0.0">
                  <c:v>9.3433333333333337</c:v>
                </c:pt>
                <c:pt idx="5" formatCode="0.0">
                  <c:v>14.433333333333332</c:v>
                </c:pt>
                <c:pt idx="6" formatCode="0.0">
                  <c:v>15.283333333333331</c:v>
                </c:pt>
                <c:pt idx="7" formatCode="0.0">
                  <c:v>25.36</c:v>
                </c:pt>
                <c:pt idx="8" formatCode="0.0">
                  <c:v>24.459999999999997</c:v>
                </c:pt>
                <c:pt idx="9" formatCode="0.0">
                  <c:v>26.115555555555556</c:v>
                </c:pt>
                <c:pt idx="10" formatCode="0.0">
                  <c:v>17.925000000000001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8422016"/>
        <c:axId val="88021760"/>
      </c:lineChart>
      <c:catAx>
        <c:axId val="3842201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050"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88021760"/>
        <c:crosses val="autoZero"/>
        <c:auto val="1"/>
        <c:lblAlgn val="ctr"/>
        <c:lblOffset val="100"/>
        <c:noMultiLvlLbl val="0"/>
      </c:catAx>
      <c:valAx>
        <c:axId val="88021760"/>
        <c:scaling>
          <c:orientation val="minMax"/>
        </c:scaling>
        <c:delete val="0"/>
        <c:axPos val="l"/>
        <c:majorGridlines/>
        <c:numFmt formatCode="0.0" sourceLinked="1"/>
        <c:majorTickMark val="out"/>
        <c:minorTickMark val="none"/>
        <c:tickLblPos val="nextTo"/>
        <c:txPr>
          <a:bodyPr/>
          <a:lstStyle/>
          <a:p>
            <a:pPr>
              <a:defRPr sz="1100"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38422016"/>
        <c:crosses val="autoZero"/>
        <c:crossBetween val="between"/>
      </c:valAx>
      <c:spPr>
        <a:noFill/>
        <a:ln w="25395">
          <a:noFill/>
        </a:ln>
      </c:spPr>
    </c:plotArea>
    <c:plotVisOnly val="1"/>
    <c:dispBlanksAs val="zero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2418A5-84CC-4D6E-8AED-9A873F9A210C}" type="datetimeFigureOut">
              <a:rPr lang="ru-RU" smtClean="0"/>
              <a:pPr/>
              <a:t>25.01.2019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A0441D-E299-4F83-813A-B3DF009B309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314588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2418A5-84CC-4D6E-8AED-9A873F9A210C}" type="datetimeFigureOut">
              <a:rPr lang="ru-RU" smtClean="0"/>
              <a:pPr/>
              <a:t>25.01.2019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A0441D-E299-4F83-813A-B3DF009B309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648548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2418A5-84CC-4D6E-8AED-9A873F9A210C}" type="datetimeFigureOut">
              <a:rPr lang="ru-RU" smtClean="0"/>
              <a:pPr/>
              <a:t>25.01.2019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A0441D-E299-4F83-813A-B3DF009B309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160278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2418A5-84CC-4D6E-8AED-9A873F9A210C}" type="datetimeFigureOut">
              <a:rPr lang="ru-RU" smtClean="0"/>
              <a:pPr/>
              <a:t>25.01.2019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A0441D-E299-4F83-813A-B3DF009B309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055777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2418A5-84CC-4D6E-8AED-9A873F9A210C}" type="datetimeFigureOut">
              <a:rPr lang="ru-RU" smtClean="0"/>
              <a:pPr/>
              <a:t>25.01.2019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A0441D-E299-4F83-813A-B3DF009B309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770940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2418A5-84CC-4D6E-8AED-9A873F9A210C}" type="datetimeFigureOut">
              <a:rPr lang="ru-RU" smtClean="0"/>
              <a:pPr/>
              <a:t>25.01.2019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A0441D-E299-4F83-813A-B3DF009B309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86725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2418A5-84CC-4D6E-8AED-9A873F9A210C}" type="datetimeFigureOut">
              <a:rPr lang="ru-RU" smtClean="0"/>
              <a:pPr/>
              <a:t>25.01.2019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A0441D-E299-4F83-813A-B3DF009B309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58655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2418A5-84CC-4D6E-8AED-9A873F9A210C}" type="datetimeFigureOut">
              <a:rPr lang="ru-RU" smtClean="0"/>
              <a:pPr/>
              <a:t>25.01.2019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A0441D-E299-4F83-813A-B3DF009B309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531852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2418A5-84CC-4D6E-8AED-9A873F9A210C}" type="datetimeFigureOut">
              <a:rPr lang="ru-RU" smtClean="0"/>
              <a:pPr/>
              <a:t>25.01.2019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A0441D-E299-4F83-813A-B3DF009B309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929932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2418A5-84CC-4D6E-8AED-9A873F9A210C}" type="datetimeFigureOut">
              <a:rPr lang="ru-RU" smtClean="0"/>
              <a:pPr/>
              <a:t>25.01.2019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A0441D-E299-4F83-813A-B3DF009B309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161765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2418A5-84CC-4D6E-8AED-9A873F9A210C}" type="datetimeFigureOut">
              <a:rPr lang="ru-RU" smtClean="0"/>
              <a:pPr/>
              <a:t>25.01.2019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A0441D-E299-4F83-813A-B3DF009B309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895650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2418A5-84CC-4D6E-8AED-9A873F9A210C}" type="datetimeFigureOut">
              <a:rPr lang="ru-RU" smtClean="0"/>
              <a:pPr/>
              <a:t>25.01.2019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A0441D-E299-4F83-813A-B3DF009B309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776983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4.xml"/><Relationship Id="rId4" Type="http://schemas.openxmlformats.org/officeDocument/2006/relationships/chart" Target="../charts/char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10.xml"/><Relationship Id="rId4" Type="http://schemas.openxmlformats.org/officeDocument/2006/relationships/chart" Target="../charts/char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Диаграмма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18087481"/>
              </p:ext>
            </p:extLst>
          </p:nvPr>
        </p:nvGraphicFramePr>
        <p:xfrm>
          <a:off x="5064125" y="1103313"/>
          <a:ext cx="3930650" cy="24193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147" name="TextBox 4"/>
          <p:cNvSpPr txBox="1">
            <a:spLocks noChangeArrowheads="1"/>
          </p:cNvSpPr>
          <p:nvPr/>
        </p:nvSpPr>
        <p:spPr bwMode="auto">
          <a:xfrm>
            <a:off x="125413" y="147498"/>
            <a:ext cx="8964612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2000" b="1" dirty="0" smtClean="0">
                <a:latin typeface="Times New Roman" pitchFamily="18" charset="0"/>
                <a:cs typeface="Times New Roman" pitchFamily="18" charset="0"/>
              </a:rPr>
              <a:t>Фоновый риск аварий в отраслях НГК </a:t>
            </a:r>
            <a:endParaRPr lang="ru-RU" alt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48" name="TextBox 5"/>
          <p:cNvSpPr txBox="1">
            <a:spLocks noChangeArrowheads="1"/>
          </p:cNvSpPr>
          <p:nvPr/>
        </p:nvSpPr>
        <p:spPr bwMode="auto">
          <a:xfrm>
            <a:off x="8324850" y="981075"/>
            <a:ext cx="649288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12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НХ</a:t>
            </a:r>
          </a:p>
        </p:txBody>
      </p:sp>
      <p:graphicFrame>
        <p:nvGraphicFramePr>
          <p:cNvPr id="2" name="Диаграмма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60276235"/>
              </p:ext>
            </p:extLst>
          </p:nvPr>
        </p:nvGraphicFramePr>
        <p:xfrm>
          <a:off x="385763" y="1030288"/>
          <a:ext cx="3932237" cy="24193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150" name="TextBox 8"/>
          <p:cNvSpPr txBox="1">
            <a:spLocks noChangeArrowheads="1"/>
          </p:cNvSpPr>
          <p:nvPr/>
        </p:nvSpPr>
        <p:spPr bwMode="auto">
          <a:xfrm>
            <a:off x="3849688" y="1064543"/>
            <a:ext cx="503237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12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НД</a:t>
            </a:r>
          </a:p>
        </p:txBody>
      </p:sp>
      <p:graphicFrame>
        <p:nvGraphicFramePr>
          <p:cNvPr id="4" name="Диаграмма 1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84320143"/>
              </p:ext>
            </p:extLst>
          </p:nvPr>
        </p:nvGraphicFramePr>
        <p:xfrm>
          <a:off x="446088" y="3624263"/>
          <a:ext cx="3930650" cy="24177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6152" name="TextBox 15"/>
          <p:cNvSpPr txBox="1">
            <a:spLocks noChangeArrowheads="1"/>
          </p:cNvSpPr>
          <p:nvPr/>
        </p:nvSpPr>
        <p:spPr bwMode="auto">
          <a:xfrm>
            <a:off x="8639725" y="3436156"/>
            <a:ext cx="4318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12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ГС</a:t>
            </a:r>
          </a:p>
        </p:txBody>
      </p:sp>
      <p:graphicFrame>
        <p:nvGraphicFramePr>
          <p:cNvPr id="5" name="Диаграмма 1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0487122"/>
              </p:ext>
            </p:extLst>
          </p:nvPr>
        </p:nvGraphicFramePr>
        <p:xfrm>
          <a:off x="5016988" y="3560763"/>
          <a:ext cx="3957150" cy="257561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15" name="TextBox 14"/>
          <p:cNvSpPr txBox="1"/>
          <p:nvPr/>
        </p:nvSpPr>
        <p:spPr>
          <a:xfrm>
            <a:off x="4651102" y="1086768"/>
            <a:ext cx="611188" cy="2540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ru-RU" sz="1050" dirty="0">
                <a:solidFill>
                  <a:prstClr val="black"/>
                </a:solidFill>
                <a:cs typeface="Times New Roman" pitchFamily="18" charset="0"/>
              </a:rPr>
              <a:t>*10</a:t>
            </a:r>
            <a:r>
              <a:rPr lang="ru-RU" sz="1050" baseline="30000" dirty="0">
                <a:solidFill>
                  <a:prstClr val="black"/>
                </a:solidFill>
                <a:cs typeface="Times New Roman" pitchFamily="18" charset="0"/>
              </a:rPr>
              <a:t>-3</a:t>
            </a:r>
            <a:endParaRPr lang="ru-RU" sz="1050" dirty="0">
              <a:solidFill>
                <a:prstClr val="black"/>
              </a:solidFill>
              <a:cs typeface="Times New Roman" pitchFamily="18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35496" y="854075"/>
            <a:ext cx="611187" cy="2540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ru-RU" sz="1050" dirty="0">
                <a:solidFill>
                  <a:prstClr val="black"/>
                </a:solidFill>
                <a:cs typeface="Times New Roman" pitchFamily="18" charset="0"/>
              </a:rPr>
              <a:t>*10</a:t>
            </a:r>
            <a:r>
              <a:rPr lang="ru-RU" sz="1050" baseline="30000" dirty="0">
                <a:solidFill>
                  <a:prstClr val="black"/>
                </a:solidFill>
                <a:cs typeface="Times New Roman" pitchFamily="18" charset="0"/>
              </a:rPr>
              <a:t>-3</a:t>
            </a:r>
            <a:endParaRPr lang="ru-RU" sz="1050" dirty="0">
              <a:solidFill>
                <a:prstClr val="black"/>
              </a:solidFill>
              <a:cs typeface="Times New Roman" pitchFamily="18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144463" y="3434080"/>
            <a:ext cx="611187" cy="2540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ru-RU" sz="1050" dirty="0">
                <a:solidFill>
                  <a:prstClr val="black"/>
                </a:solidFill>
                <a:cs typeface="Times New Roman" pitchFamily="18" charset="0"/>
              </a:rPr>
              <a:t>*10</a:t>
            </a:r>
            <a:r>
              <a:rPr lang="ru-RU" sz="1050" baseline="30000" dirty="0">
                <a:solidFill>
                  <a:prstClr val="black"/>
                </a:solidFill>
                <a:cs typeface="Times New Roman" pitchFamily="18" charset="0"/>
              </a:rPr>
              <a:t>-3</a:t>
            </a:r>
            <a:endParaRPr lang="ru-RU" sz="1050" dirty="0">
              <a:solidFill>
                <a:prstClr val="black"/>
              </a:solidFill>
              <a:cs typeface="Times New Roman" pitchFamily="18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4716463" y="3357563"/>
            <a:ext cx="611187" cy="2540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ru-RU" sz="1050" dirty="0">
                <a:solidFill>
                  <a:prstClr val="black"/>
                </a:solidFill>
                <a:cs typeface="Times New Roman" pitchFamily="18" charset="0"/>
              </a:rPr>
              <a:t>*10</a:t>
            </a:r>
            <a:r>
              <a:rPr lang="ru-RU" sz="1050" baseline="30000" dirty="0">
                <a:solidFill>
                  <a:prstClr val="black"/>
                </a:solidFill>
                <a:cs typeface="Times New Roman" pitchFamily="18" charset="0"/>
              </a:rPr>
              <a:t>-3</a:t>
            </a:r>
            <a:endParaRPr lang="ru-RU" sz="1050" dirty="0">
              <a:solidFill>
                <a:prstClr val="black"/>
              </a:solidFill>
              <a:cs typeface="Times New Roman" pitchFamily="18" charset="0"/>
            </a:endParaRPr>
          </a:p>
        </p:txBody>
      </p:sp>
      <p:sp>
        <p:nvSpPr>
          <p:cNvPr id="6158" name="TextBox 21"/>
          <p:cNvSpPr txBox="1">
            <a:spLocks noChangeArrowheads="1"/>
          </p:cNvSpPr>
          <p:nvPr/>
        </p:nvSpPr>
        <p:spPr bwMode="auto">
          <a:xfrm>
            <a:off x="3924300" y="3284538"/>
            <a:ext cx="576263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12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МТТ</a:t>
            </a:r>
          </a:p>
        </p:txBody>
      </p:sp>
      <p:sp>
        <p:nvSpPr>
          <p:cNvPr id="6159" name="TextBox 1"/>
          <p:cNvSpPr txBox="1">
            <a:spLocks noChangeArrowheads="1"/>
          </p:cNvSpPr>
          <p:nvPr/>
        </p:nvSpPr>
        <p:spPr bwMode="auto">
          <a:xfrm>
            <a:off x="361677" y="547608"/>
            <a:ext cx="8670925" cy="349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ru-RU" sz="1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</a:t>
            </a:r>
            <a:r>
              <a:rPr lang="en-US" altLang="ru-RU" sz="1600" b="1" baseline="-25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altLang="ru-RU" sz="1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=[</a:t>
            </a:r>
            <a:r>
              <a:rPr lang="ru-RU" altLang="ru-RU" sz="1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к-во аварий за год</a:t>
            </a:r>
            <a:r>
              <a:rPr lang="en-US" altLang="ru-RU" sz="1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]/[</a:t>
            </a:r>
            <a:r>
              <a:rPr lang="ru-RU" altLang="ru-RU" sz="1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к-во ОПО</a:t>
            </a:r>
            <a:r>
              <a:rPr lang="en-US" altLang="ru-RU" sz="1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]*1000</a:t>
            </a:r>
            <a:r>
              <a:rPr lang="ru-RU" altLang="ru-RU" sz="1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altLang="ru-RU" sz="1600" b="1" dirty="0"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ru-RU" altLang="ru-RU" sz="1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60" name="TextBox 23"/>
          <p:cNvSpPr txBox="1">
            <a:spLocks noChangeArrowheads="1"/>
          </p:cNvSpPr>
          <p:nvPr/>
        </p:nvSpPr>
        <p:spPr bwMode="auto">
          <a:xfrm>
            <a:off x="5508625" y="2565400"/>
            <a:ext cx="1150938" cy="601663"/>
          </a:xfrm>
          <a:prstGeom prst="rect">
            <a:avLst/>
          </a:prstGeom>
          <a:solidFill>
            <a:schemeClr val="bg1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sz="11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На 1 аварию приходится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sz="11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13 </a:t>
            </a:r>
            <a:r>
              <a:rPr lang="ru-RU" altLang="ru-RU" sz="11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инцидентов</a:t>
            </a:r>
          </a:p>
        </p:txBody>
      </p:sp>
      <p:sp>
        <p:nvSpPr>
          <p:cNvPr id="6161" name="TextBox 24"/>
          <p:cNvSpPr txBox="1">
            <a:spLocks noChangeArrowheads="1"/>
          </p:cNvSpPr>
          <p:nvPr/>
        </p:nvSpPr>
        <p:spPr bwMode="auto">
          <a:xfrm>
            <a:off x="811213" y="2543173"/>
            <a:ext cx="1150937" cy="600075"/>
          </a:xfrm>
          <a:prstGeom prst="rect">
            <a:avLst/>
          </a:prstGeom>
          <a:solidFill>
            <a:schemeClr val="bg1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sz="11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На 1 аварию приходится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sz="11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318 инцидентов</a:t>
            </a:r>
            <a:endParaRPr lang="ru-RU" altLang="ru-RU" sz="11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62" name="TextBox 25"/>
          <p:cNvSpPr txBox="1">
            <a:spLocks noChangeArrowheads="1"/>
          </p:cNvSpPr>
          <p:nvPr/>
        </p:nvSpPr>
        <p:spPr bwMode="auto">
          <a:xfrm>
            <a:off x="5465013" y="5229200"/>
            <a:ext cx="1152525" cy="600075"/>
          </a:xfrm>
          <a:prstGeom prst="rect">
            <a:avLst/>
          </a:prstGeom>
          <a:solidFill>
            <a:schemeClr val="bg1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sz="11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На 1 аварию приходится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sz="11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22  инцидента</a:t>
            </a:r>
            <a:endParaRPr lang="ru-RU" altLang="ru-RU" sz="11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63" name="TextBox 26"/>
          <p:cNvSpPr txBox="1">
            <a:spLocks noChangeArrowheads="1"/>
          </p:cNvSpPr>
          <p:nvPr/>
        </p:nvSpPr>
        <p:spPr bwMode="auto">
          <a:xfrm>
            <a:off x="879475" y="5140325"/>
            <a:ext cx="1152525" cy="600075"/>
          </a:xfrm>
          <a:prstGeom prst="rect">
            <a:avLst/>
          </a:prstGeom>
          <a:solidFill>
            <a:schemeClr val="bg1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sz="11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На 1 аварию приходится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sz="11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7 </a:t>
            </a:r>
            <a:r>
              <a:rPr lang="ru-RU" altLang="ru-RU" sz="11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инцидентов</a:t>
            </a:r>
          </a:p>
        </p:txBody>
      </p:sp>
      <p:sp>
        <p:nvSpPr>
          <p:cNvPr id="6164" name="TextBox 27"/>
          <p:cNvSpPr txBox="1">
            <a:spLocks noChangeArrowheads="1"/>
          </p:cNvSpPr>
          <p:nvPr/>
        </p:nvSpPr>
        <p:spPr bwMode="auto">
          <a:xfrm>
            <a:off x="755650" y="6021388"/>
            <a:ext cx="7561263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sz="1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Средняя </a:t>
            </a:r>
            <a:r>
              <a:rPr lang="ru-RU" altLang="ru-RU" sz="1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фоновая частота аварий</a:t>
            </a:r>
            <a:r>
              <a:rPr lang="en-US" altLang="ru-RU" sz="1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1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на объектах нефтегазового комплекса</a:t>
            </a:r>
          </a:p>
          <a:p>
            <a:pPr eaLnBrk="1" hangingPunct="1">
              <a:spcBef>
                <a:spcPct val="0"/>
              </a:spcBef>
              <a:buFont typeface="Arial" charset="0"/>
              <a:buNone/>
            </a:pPr>
            <a:r>
              <a:rPr lang="ru-RU" altLang="ru-RU" sz="1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altLang="ru-RU" sz="1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2018 </a:t>
            </a:r>
            <a:r>
              <a:rPr lang="ru-RU" altLang="ru-RU" sz="1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году -  </a:t>
            </a:r>
            <a:r>
              <a:rPr lang="ru-RU" altLang="ru-RU" sz="14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2,2*</a:t>
            </a:r>
            <a:r>
              <a:rPr lang="en-US" altLang="ru-RU" sz="14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10</a:t>
            </a:r>
            <a:r>
              <a:rPr lang="en-US" altLang="ru-RU" sz="1400" b="1" baseline="300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-3</a:t>
            </a:r>
            <a:r>
              <a:rPr lang="ru-RU" altLang="ru-RU" sz="1400" b="1" baseline="300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1400" baseline="300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                     </a:t>
            </a:r>
            <a:r>
              <a:rPr lang="ru-RU" altLang="ru-RU" sz="14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прогноз </a:t>
            </a:r>
            <a:r>
              <a:rPr lang="ru-RU" altLang="ru-RU" sz="1400" b="1" dirty="0" smtClean="0">
                <a:latin typeface="Times New Roman" pitchFamily="18" charset="0"/>
                <a:cs typeface="Times New Roman" pitchFamily="18" charset="0"/>
              </a:rPr>
              <a:t>на</a:t>
            </a:r>
            <a:r>
              <a:rPr lang="ru-RU" altLang="ru-RU" sz="1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2019 год </a:t>
            </a:r>
            <a:r>
              <a:rPr lang="ru-RU" altLang="ru-RU" sz="1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-  </a:t>
            </a:r>
            <a:r>
              <a:rPr lang="en-US" altLang="ru-RU" sz="14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altLang="ru-RU" sz="14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,0</a:t>
            </a:r>
            <a:r>
              <a:rPr lang="en-US" altLang="ru-RU" sz="14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*10</a:t>
            </a:r>
            <a:r>
              <a:rPr lang="en-US" altLang="ru-RU" sz="1400" b="1" baseline="300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-3</a:t>
            </a:r>
            <a:r>
              <a:rPr lang="ru-RU" altLang="ru-RU" sz="14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1400" b="1" baseline="300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endParaRPr lang="ru-RU" altLang="ru-RU" sz="1400" b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169440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Диаграмма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08633338"/>
              </p:ext>
            </p:extLst>
          </p:nvPr>
        </p:nvGraphicFramePr>
        <p:xfrm>
          <a:off x="4781550" y="1244517"/>
          <a:ext cx="4362450" cy="294168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171" name="TextBox 4"/>
          <p:cNvSpPr txBox="1">
            <a:spLocks noChangeArrowheads="1"/>
          </p:cNvSpPr>
          <p:nvPr/>
        </p:nvSpPr>
        <p:spPr bwMode="auto">
          <a:xfrm>
            <a:off x="1908175" y="115888"/>
            <a:ext cx="583247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2400" b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Фоновый </a:t>
            </a:r>
            <a:r>
              <a:rPr lang="ru-RU" altLang="ru-RU" sz="2400" b="1">
                <a:latin typeface="Times New Roman" pitchFamily="18" charset="0"/>
                <a:cs typeface="Times New Roman" pitchFamily="18" charset="0"/>
              </a:rPr>
              <a:t>риск гибели в отраслях  НГК</a:t>
            </a:r>
          </a:p>
        </p:txBody>
      </p:sp>
      <p:graphicFrame>
        <p:nvGraphicFramePr>
          <p:cNvPr id="2" name="Диаграмма 1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94344943"/>
              </p:ext>
            </p:extLst>
          </p:nvPr>
        </p:nvGraphicFramePr>
        <p:xfrm>
          <a:off x="130175" y="1527175"/>
          <a:ext cx="4427538" cy="26352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3" name="TextBox 12"/>
          <p:cNvSpPr txBox="1"/>
          <p:nvPr/>
        </p:nvSpPr>
        <p:spPr>
          <a:xfrm>
            <a:off x="-3168650" y="4724400"/>
            <a:ext cx="468312" cy="2540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ru-RU" sz="1050" dirty="0">
                <a:cs typeface="Times New Roman" pitchFamily="18" charset="0"/>
              </a:rPr>
              <a:t>*10</a:t>
            </a:r>
            <a:r>
              <a:rPr lang="ru-RU" sz="1050" baseline="30000" dirty="0">
                <a:cs typeface="Times New Roman" pitchFamily="18" charset="0"/>
              </a:rPr>
              <a:t>-5</a:t>
            </a:r>
            <a:endParaRPr lang="ru-RU" sz="1050" dirty="0">
              <a:cs typeface="Times New Roman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610100" y="1241425"/>
            <a:ext cx="468313" cy="2540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ru-RU" sz="1050" dirty="0">
                <a:cs typeface="Times New Roman" pitchFamily="18" charset="0"/>
              </a:rPr>
              <a:t>*10</a:t>
            </a:r>
            <a:r>
              <a:rPr lang="ru-RU" sz="1050" baseline="30000" dirty="0">
                <a:cs typeface="Times New Roman" pitchFamily="18" charset="0"/>
              </a:rPr>
              <a:t>-5</a:t>
            </a:r>
            <a:endParaRPr lang="ru-RU" sz="1050" dirty="0">
              <a:cs typeface="Times New Roman" pitchFamily="18" charset="0"/>
            </a:endParaRPr>
          </a:p>
        </p:txBody>
      </p:sp>
      <p:sp>
        <p:nvSpPr>
          <p:cNvPr id="7175" name="TextBox 15"/>
          <p:cNvSpPr txBox="1">
            <a:spLocks noChangeArrowheads="1"/>
          </p:cNvSpPr>
          <p:nvPr/>
        </p:nvSpPr>
        <p:spPr bwMode="auto">
          <a:xfrm>
            <a:off x="323850" y="4076700"/>
            <a:ext cx="8424863" cy="11592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sz="1600" dirty="0">
                <a:latin typeface="Times New Roman" pitchFamily="18" charset="0"/>
                <a:cs typeface="Times New Roman" pitchFamily="18" charset="0"/>
              </a:rPr>
              <a:t>Фоновый риск смертельных случаев на предприятиях нефтедобычи, нефтеперерабатывающих и нефтехимических производств и нефтепродуктообеспечения </a:t>
            </a:r>
          </a:p>
          <a:p>
            <a:pPr eaLnBrk="1" hangingPunct="1">
              <a:spcBef>
                <a:spcPct val="0"/>
              </a:spcBef>
              <a:buNone/>
            </a:pPr>
            <a:r>
              <a:rPr lang="ru-RU" altLang="ru-RU" sz="1600" dirty="0"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altLang="ru-RU" sz="1600" dirty="0" smtClean="0">
                <a:latin typeface="Times New Roman" pitchFamily="18" charset="0"/>
                <a:cs typeface="Times New Roman" pitchFamily="18" charset="0"/>
              </a:rPr>
              <a:t>2018 </a:t>
            </a:r>
            <a:r>
              <a:rPr lang="ru-RU" altLang="ru-RU" sz="1600" dirty="0">
                <a:latin typeface="Times New Roman" pitchFamily="18" charset="0"/>
                <a:cs typeface="Times New Roman" pitchFamily="18" charset="0"/>
              </a:rPr>
              <a:t>году – </a:t>
            </a:r>
            <a:r>
              <a:rPr lang="ru-RU" altLang="ru-RU" sz="1600" b="1" dirty="0" smtClean="0">
                <a:latin typeface="Times New Roman" pitchFamily="18" charset="0"/>
                <a:cs typeface="Times New Roman" pitchFamily="18" charset="0"/>
              </a:rPr>
              <a:t>8,2*10</a:t>
            </a:r>
            <a:r>
              <a:rPr lang="ru-RU" altLang="ru-RU" sz="1600" b="1" baseline="30000" dirty="0" smtClean="0">
                <a:latin typeface="Times New Roman" pitchFamily="18" charset="0"/>
                <a:cs typeface="Times New Roman" pitchFamily="18" charset="0"/>
              </a:rPr>
              <a:t>-5           </a:t>
            </a:r>
            <a:r>
              <a:rPr lang="ru-RU" altLang="ru-RU" sz="16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прогноз </a:t>
            </a:r>
            <a:r>
              <a:rPr lang="ru-RU" altLang="ru-RU" sz="16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на</a:t>
            </a:r>
            <a:r>
              <a:rPr lang="ru-RU" altLang="ru-RU" sz="16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1600" dirty="0" smtClean="0">
                <a:latin typeface="Times New Roman" pitchFamily="18" charset="0"/>
                <a:cs typeface="Times New Roman" pitchFamily="18" charset="0"/>
              </a:rPr>
              <a:t>2019 </a:t>
            </a:r>
            <a:r>
              <a:rPr lang="ru-RU" altLang="ru-RU" sz="1600" dirty="0">
                <a:latin typeface="Times New Roman" pitchFamily="18" charset="0"/>
                <a:cs typeface="Times New Roman" pitchFamily="18" charset="0"/>
              </a:rPr>
              <a:t>год – </a:t>
            </a:r>
            <a:r>
              <a:rPr lang="ru-RU" alt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1600" b="1" dirty="0" smtClean="0">
                <a:latin typeface="Times New Roman" pitchFamily="18" charset="0"/>
                <a:cs typeface="Times New Roman" pitchFamily="18" charset="0"/>
              </a:rPr>
              <a:t>7,8*10</a:t>
            </a:r>
            <a:r>
              <a:rPr lang="ru-RU" altLang="ru-RU" sz="1600" b="1" baseline="30000" dirty="0" smtClean="0">
                <a:latin typeface="Times New Roman" pitchFamily="18" charset="0"/>
                <a:cs typeface="Times New Roman" pitchFamily="18" charset="0"/>
              </a:rPr>
              <a:t>-5</a:t>
            </a:r>
            <a:endParaRPr lang="ru-RU" altLang="ru-RU" sz="1600" b="1" baseline="30000" dirty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ru-RU" altLang="ru-RU" sz="1600" b="1" baseline="30000" dirty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ru-RU" altLang="ru-RU" sz="1600" b="1" baseline="300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176" name="TextBox 11"/>
          <p:cNvSpPr txBox="1">
            <a:spLocks noChangeArrowheads="1"/>
          </p:cNvSpPr>
          <p:nvPr/>
        </p:nvSpPr>
        <p:spPr bwMode="auto">
          <a:xfrm>
            <a:off x="8141639" y="1241425"/>
            <a:ext cx="649287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1200" b="1">
                <a:latin typeface="Times New Roman" pitchFamily="18" charset="0"/>
                <a:cs typeface="Times New Roman" pitchFamily="18" charset="0"/>
              </a:rPr>
              <a:t>НХ</a:t>
            </a:r>
          </a:p>
        </p:txBody>
      </p:sp>
      <p:sp>
        <p:nvSpPr>
          <p:cNvPr id="7177" name="TextBox 16"/>
          <p:cNvSpPr txBox="1">
            <a:spLocks noChangeArrowheads="1"/>
          </p:cNvSpPr>
          <p:nvPr/>
        </p:nvSpPr>
        <p:spPr bwMode="auto">
          <a:xfrm>
            <a:off x="3779912" y="1241425"/>
            <a:ext cx="504825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1200" b="1" dirty="0">
                <a:latin typeface="Times New Roman" pitchFamily="18" charset="0"/>
                <a:cs typeface="Times New Roman" pitchFamily="18" charset="0"/>
              </a:rPr>
              <a:t>НД</a:t>
            </a:r>
          </a:p>
        </p:txBody>
      </p:sp>
      <p:sp>
        <p:nvSpPr>
          <p:cNvPr id="7178" name="TextBox 1"/>
          <p:cNvSpPr txBox="1">
            <a:spLocks noChangeArrowheads="1"/>
          </p:cNvSpPr>
          <p:nvPr/>
        </p:nvSpPr>
        <p:spPr bwMode="auto">
          <a:xfrm>
            <a:off x="1979613" y="549275"/>
            <a:ext cx="5688012" cy="346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ru-RU" sz="16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</a:t>
            </a:r>
            <a:r>
              <a:rPr lang="ru-RU" altLang="ru-RU" sz="1600" b="1" baseline="-250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Ч</a:t>
            </a:r>
            <a:r>
              <a:rPr lang="en-US" altLang="ru-RU" sz="16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=[</a:t>
            </a:r>
            <a:r>
              <a:rPr lang="ru-RU" altLang="ru-RU" sz="16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число смертельно травмированных за год</a:t>
            </a:r>
            <a:r>
              <a:rPr lang="en-US" altLang="ru-RU" sz="16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]/[</a:t>
            </a:r>
            <a:r>
              <a:rPr lang="ru-RU" altLang="ru-RU" sz="16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к-во рискующих</a:t>
            </a:r>
            <a:r>
              <a:rPr lang="en-US" altLang="ru-RU" sz="16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]</a:t>
            </a:r>
            <a:r>
              <a:rPr lang="ru-RU" altLang="ru-RU" sz="16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* 100000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2550" y="1204913"/>
            <a:ext cx="468313" cy="2540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ru-RU" sz="1050" dirty="0">
                <a:cs typeface="Times New Roman" pitchFamily="18" charset="0"/>
              </a:rPr>
              <a:t>*10</a:t>
            </a:r>
            <a:r>
              <a:rPr lang="ru-RU" sz="1050" baseline="30000" dirty="0">
                <a:cs typeface="Times New Roman" pitchFamily="18" charset="0"/>
              </a:rPr>
              <a:t>-5</a:t>
            </a:r>
            <a:endParaRPr lang="ru-RU" sz="1050" dirty="0"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888668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Диаграмма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41926004"/>
              </p:ext>
            </p:extLst>
          </p:nvPr>
        </p:nvGraphicFramePr>
        <p:xfrm>
          <a:off x="4932363" y="908050"/>
          <a:ext cx="4033837" cy="25209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195" name="TextBox 4"/>
          <p:cNvSpPr txBox="1">
            <a:spLocks noChangeArrowheads="1"/>
          </p:cNvSpPr>
          <p:nvPr/>
        </p:nvSpPr>
        <p:spPr bwMode="auto">
          <a:xfrm>
            <a:off x="1835150" y="0"/>
            <a:ext cx="583247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2000" b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Ожидаемый ущерб от аварии (млн руб)</a:t>
            </a:r>
          </a:p>
        </p:txBody>
      </p:sp>
      <p:graphicFrame>
        <p:nvGraphicFramePr>
          <p:cNvPr id="3" name="Диаграмма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71976246"/>
              </p:ext>
            </p:extLst>
          </p:nvPr>
        </p:nvGraphicFramePr>
        <p:xfrm>
          <a:off x="611188" y="981075"/>
          <a:ext cx="4033837" cy="25209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2" name="Диаграмма 1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78132062"/>
              </p:ext>
            </p:extLst>
          </p:nvPr>
        </p:nvGraphicFramePr>
        <p:xfrm>
          <a:off x="468313" y="3476937"/>
          <a:ext cx="4032250" cy="25193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8198" name="TextBox 12"/>
          <p:cNvSpPr txBox="1">
            <a:spLocks noChangeArrowheads="1"/>
          </p:cNvSpPr>
          <p:nvPr/>
        </p:nvSpPr>
        <p:spPr bwMode="auto">
          <a:xfrm>
            <a:off x="3851275" y="3357563"/>
            <a:ext cx="576263" cy="277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1200" b="1">
                <a:latin typeface="Times New Roman" pitchFamily="18" charset="0"/>
                <a:cs typeface="Times New Roman" pitchFamily="18" charset="0"/>
              </a:rPr>
              <a:t>МТТ</a:t>
            </a:r>
          </a:p>
        </p:txBody>
      </p:sp>
      <p:sp>
        <p:nvSpPr>
          <p:cNvPr id="8199" name="TextBox 15"/>
          <p:cNvSpPr txBox="1">
            <a:spLocks noChangeArrowheads="1"/>
          </p:cNvSpPr>
          <p:nvPr/>
        </p:nvSpPr>
        <p:spPr bwMode="auto">
          <a:xfrm>
            <a:off x="8533258" y="3383087"/>
            <a:ext cx="503238" cy="261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1100" b="1" dirty="0">
                <a:latin typeface="Times New Roman" pitchFamily="18" charset="0"/>
                <a:cs typeface="Times New Roman" pitchFamily="18" charset="0"/>
              </a:rPr>
              <a:t>ГС</a:t>
            </a:r>
          </a:p>
        </p:txBody>
      </p:sp>
      <p:sp>
        <p:nvSpPr>
          <p:cNvPr id="8201" name="TextBox 14"/>
          <p:cNvSpPr txBox="1">
            <a:spLocks noChangeArrowheads="1"/>
          </p:cNvSpPr>
          <p:nvPr/>
        </p:nvSpPr>
        <p:spPr bwMode="auto">
          <a:xfrm>
            <a:off x="8496300" y="765175"/>
            <a:ext cx="647700" cy="260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1100" b="1">
                <a:latin typeface="Times New Roman" pitchFamily="18" charset="0"/>
                <a:cs typeface="Times New Roman" pitchFamily="18" charset="0"/>
              </a:rPr>
              <a:t>НХ</a:t>
            </a:r>
          </a:p>
        </p:txBody>
      </p:sp>
      <p:sp>
        <p:nvSpPr>
          <p:cNvPr id="8202" name="TextBox 18"/>
          <p:cNvSpPr txBox="1">
            <a:spLocks noChangeArrowheads="1"/>
          </p:cNvSpPr>
          <p:nvPr/>
        </p:nvSpPr>
        <p:spPr bwMode="auto">
          <a:xfrm>
            <a:off x="3924300" y="765175"/>
            <a:ext cx="503238" cy="260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1100" b="1">
                <a:latin typeface="Times New Roman" pitchFamily="18" charset="0"/>
                <a:cs typeface="Times New Roman" pitchFamily="18" charset="0"/>
              </a:rPr>
              <a:t>НД</a:t>
            </a:r>
          </a:p>
        </p:txBody>
      </p:sp>
      <p:sp>
        <p:nvSpPr>
          <p:cNvPr id="8203" name="TextBox 1"/>
          <p:cNvSpPr txBox="1">
            <a:spLocks noChangeArrowheads="1"/>
          </p:cNvSpPr>
          <p:nvPr/>
        </p:nvSpPr>
        <p:spPr bwMode="auto">
          <a:xfrm>
            <a:off x="2484438" y="333375"/>
            <a:ext cx="4543425" cy="374650"/>
          </a:xfrm>
          <a:prstGeom prst="rect">
            <a:avLst/>
          </a:prstGeom>
          <a:solidFill>
            <a:srgbClr val="FFFFFF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ru-RU" sz="14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</a:t>
            </a:r>
            <a:r>
              <a:rPr lang="ru-RU" altLang="ru-RU" sz="1400" b="1" baseline="-250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У</a:t>
            </a:r>
            <a:r>
              <a:rPr lang="en-US" altLang="ru-RU" sz="14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=[</a:t>
            </a:r>
            <a:r>
              <a:rPr lang="ru-RU" altLang="ru-RU" sz="14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размер ущерба за год</a:t>
            </a:r>
            <a:r>
              <a:rPr lang="en-US" altLang="ru-RU" sz="14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]/[</a:t>
            </a:r>
            <a:r>
              <a:rPr lang="ru-RU" altLang="ru-RU" sz="14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к-во аварий</a:t>
            </a:r>
            <a:r>
              <a:rPr lang="en-US" altLang="ru-RU" sz="14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]</a:t>
            </a:r>
            <a:endParaRPr lang="ru-RU" altLang="ru-RU" sz="14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204" name="TextBox 1"/>
          <p:cNvSpPr txBox="1">
            <a:spLocks noChangeArrowheads="1"/>
          </p:cNvSpPr>
          <p:nvPr/>
        </p:nvSpPr>
        <p:spPr bwMode="auto">
          <a:xfrm>
            <a:off x="250825" y="5981700"/>
            <a:ext cx="8137525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sz="1600" dirty="0">
                <a:latin typeface="Times New Roman" pitchFamily="18" charset="0"/>
                <a:cs typeface="Times New Roman" pitchFamily="18" charset="0"/>
              </a:rPr>
              <a:t>Средний ожидаемый ущерб от 1 аварии </a:t>
            </a:r>
          </a:p>
          <a:p>
            <a:pPr eaLnBrk="1" hangingPunct="1">
              <a:spcBef>
                <a:spcPct val="0"/>
              </a:spcBef>
              <a:buFont typeface="Arial" charset="0"/>
              <a:buNone/>
            </a:pPr>
            <a:r>
              <a:rPr lang="ru-RU" altLang="ru-RU" sz="1600" dirty="0"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altLang="ru-RU" sz="1600" dirty="0" smtClean="0">
                <a:latin typeface="Times New Roman" pitchFamily="18" charset="0"/>
                <a:cs typeface="Times New Roman" pitchFamily="18" charset="0"/>
              </a:rPr>
              <a:t>2018 </a:t>
            </a:r>
            <a:r>
              <a:rPr lang="ru-RU" altLang="ru-RU" sz="1600" dirty="0">
                <a:latin typeface="Times New Roman" pitchFamily="18" charset="0"/>
                <a:cs typeface="Times New Roman" pitchFamily="18" charset="0"/>
              </a:rPr>
              <a:t>году – </a:t>
            </a:r>
            <a:r>
              <a:rPr lang="en-US" altLang="ru-RU" sz="1600" dirty="0" smtClean="0">
                <a:latin typeface="Times New Roman" pitchFamily="18" charset="0"/>
                <a:cs typeface="Times New Roman" pitchFamily="18" charset="0"/>
              </a:rPr>
              <a:t>91</a:t>
            </a:r>
            <a:r>
              <a:rPr lang="ru-RU" altLang="ru-RU" sz="1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altLang="ru-RU" sz="1600" dirty="0">
                <a:latin typeface="Times New Roman" pitchFamily="18" charset="0"/>
                <a:cs typeface="Times New Roman" pitchFamily="18" charset="0"/>
              </a:rPr>
              <a:t>млн рублей   </a:t>
            </a:r>
            <a:r>
              <a:rPr lang="ru-RU" altLang="ru-RU" sz="16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прогноз</a:t>
            </a:r>
            <a:r>
              <a:rPr lang="en-US" altLang="ru-RU" sz="16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16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на </a:t>
            </a:r>
            <a:r>
              <a:rPr lang="ru-RU" altLang="ru-RU" sz="1600" dirty="0" smtClean="0">
                <a:latin typeface="Times New Roman" pitchFamily="18" charset="0"/>
                <a:cs typeface="Times New Roman" pitchFamily="18" charset="0"/>
              </a:rPr>
              <a:t>2019 год– 111, 1 </a:t>
            </a:r>
            <a:r>
              <a:rPr lang="ru-RU" altLang="ru-RU" sz="1600" dirty="0">
                <a:latin typeface="Times New Roman" pitchFamily="18" charset="0"/>
                <a:cs typeface="Times New Roman" pitchFamily="18" charset="0"/>
              </a:rPr>
              <a:t>млн рублей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ru-RU" alt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4" name="Диаграмма 1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07189946"/>
              </p:ext>
            </p:extLst>
          </p:nvPr>
        </p:nvGraphicFramePr>
        <p:xfrm>
          <a:off x="4427538" y="3460750"/>
          <a:ext cx="4572000" cy="25209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32902661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742</TotalTime>
  <Words>258</Words>
  <Application>Microsoft Office PowerPoint</Application>
  <PresentationFormat>Экран (4:3)</PresentationFormat>
  <Paragraphs>115</Paragraphs>
  <Slides>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4" baseType="lpstr">
      <vt:lpstr>Тема Office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Кузнецова Татьяна Александровна</dc:creator>
  <cp:lastModifiedBy>Чеботарева Дарья Михайловна</cp:lastModifiedBy>
  <cp:revision>40</cp:revision>
  <cp:lastPrinted>2017-02-10T11:30:07Z</cp:lastPrinted>
  <dcterms:created xsi:type="dcterms:W3CDTF">2016-07-01T07:41:40Z</dcterms:created>
  <dcterms:modified xsi:type="dcterms:W3CDTF">2019-01-25T07:26:55Z</dcterms:modified>
</cp:coreProperties>
</file>